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85" r:id="rId3"/>
    <p:sldId id="296" r:id="rId4"/>
    <p:sldId id="265" r:id="rId5"/>
    <p:sldId id="286" r:id="rId6"/>
    <p:sldId id="287" r:id="rId7"/>
    <p:sldId id="288" r:id="rId8"/>
    <p:sldId id="297" r:id="rId9"/>
    <p:sldId id="298" r:id="rId10"/>
    <p:sldId id="293" r:id="rId11"/>
    <p:sldId id="263" r:id="rId12"/>
    <p:sldId id="292" r:id="rId13"/>
    <p:sldId id="294" r:id="rId14"/>
    <p:sldId id="295" r:id="rId15"/>
    <p:sldId id="299" r:id="rId16"/>
    <p:sldId id="289" r:id="rId17"/>
    <p:sldId id="290" r:id="rId18"/>
    <p:sldId id="300" r:id="rId19"/>
    <p:sldId id="301" r:id="rId20"/>
    <p:sldId id="302" r:id="rId21"/>
    <p:sldId id="291" r:id="rId22"/>
    <p:sldId id="30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05B2D-C2EA-4206-A9CB-6171583AE23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AB44C4B-5A24-4086-B65B-F7CCA438F4CD}">
      <dgm:prSet phldrT="[Текст]" custT="1"/>
      <dgm:spPr/>
      <dgm:t>
        <a:bodyPr/>
        <a:lstStyle/>
        <a:p>
          <a:r>
            <a:rPr lang="uk-UA" sz="3600" b="1" dirty="0"/>
            <a:t>САМООЦІНЮВАННЯ</a:t>
          </a:r>
          <a:endParaRPr lang="ru-RU" sz="3600" b="1" dirty="0"/>
        </a:p>
      </dgm:t>
    </dgm:pt>
    <dgm:pt modelId="{A16ACCCE-D1D5-4360-992C-0236A79A51CF}" type="parTrans" cxnId="{C87E62A1-6594-4D9F-BDB3-89F69809A8FF}">
      <dgm:prSet/>
      <dgm:spPr/>
      <dgm:t>
        <a:bodyPr/>
        <a:lstStyle/>
        <a:p>
          <a:endParaRPr lang="ru-RU"/>
        </a:p>
      </dgm:t>
    </dgm:pt>
    <dgm:pt modelId="{76FC077A-B211-407C-8642-511A4B1A30BC}" type="sibTrans" cxnId="{C87E62A1-6594-4D9F-BDB3-89F69809A8FF}">
      <dgm:prSet/>
      <dgm:spPr/>
      <dgm:t>
        <a:bodyPr/>
        <a:lstStyle/>
        <a:p>
          <a:endParaRPr lang="ru-RU"/>
        </a:p>
      </dgm:t>
    </dgm:pt>
    <dgm:pt modelId="{A9D975CD-514D-4DA0-9E06-B97A7E7EA840}">
      <dgm:prSet phldrT="[Текст]" custT="1"/>
      <dgm:spPr/>
      <dgm:t>
        <a:bodyPr/>
        <a:lstStyle/>
        <a:p>
          <a:r>
            <a:rPr lang="uk-UA" sz="3600" b="1" dirty="0"/>
            <a:t>ВИЗНАЧЕННЯ ТРАЄКТОРІЇ ПРОФЕСІЙНОГО РОЗВИТКУ</a:t>
          </a:r>
          <a:endParaRPr lang="ru-RU" sz="3600" b="1" dirty="0"/>
        </a:p>
      </dgm:t>
    </dgm:pt>
    <dgm:pt modelId="{0654A1C7-948A-4791-9A11-E9898A9793E2}" type="parTrans" cxnId="{090C811F-747F-439E-A2C9-FB19BC8579E0}">
      <dgm:prSet/>
      <dgm:spPr/>
      <dgm:t>
        <a:bodyPr/>
        <a:lstStyle/>
        <a:p>
          <a:endParaRPr lang="ru-RU"/>
        </a:p>
      </dgm:t>
    </dgm:pt>
    <dgm:pt modelId="{61DDEA2E-ED32-4B23-A6F8-65DBE2303748}" type="sibTrans" cxnId="{090C811F-747F-439E-A2C9-FB19BC8579E0}">
      <dgm:prSet/>
      <dgm:spPr/>
      <dgm:t>
        <a:bodyPr/>
        <a:lstStyle/>
        <a:p>
          <a:endParaRPr lang="ru-RU"/>
        </a:p>
      </dgm:t>
    </dgm:pt>
    <dgm:pt modelId="{E5FC7DDD-2BCC-4867-A1E6-79C07C5303FE}">
      <dgm:prSet phldrT="[Текст]" custT="1"/>
      <dgm:spPr/>
      <dgm:t>
        <a:bodyPr/>
        <a:lstStyle/>
        <a:p>
          <a:r>
            <a:rPr lang="uk-UA" sz="3600" b="1" dirty="0"/>
            <a:t>ПЛАНУВАННЯ ПІДВИЩЕННЯ КВАЛІФКАЦІЇ</a:t>
          </a:r>
          <a:endParaRPr lang="ru-RU" sz="3600" b="1" dirty="0"/>
        </a:p>
      </dgm:t>
    </dgm:pt>
    <dgm:pt modelId="{2DBBBCCA-144B-4C91-8BA2-D407841045CA}" type="parTrans" cxnId="{FEF7C03D-265D-4A4C-94DB-03A155A26185}">
      <dgm:prSet/>
      <dgm:spPr/>
      <dgm:t>
        <a:bodyPr/>
        <a:lstStyle/>
        <a:p>
          <a:endParaRPr lang="ru-RU"/>
        </a:p>
      </dgm:t>
    </dgm:pt>
    <dgm:pt modelId="{821C0AFC-F91B-4E0C-AE37-C3596C74A929}" type="sibTrans" cxnId="{FEF7C03D-265D-4A4C-94DB-03A155A26185}">
      <dgm:prSet/>
      <dgm:spPr/>
      <dgm:t>
        <a:bodyPr/>
        <a:lstStyle/>
        <a:p>
          <a:endParaRPr lang="ru-RU"/>
        </a:p>
      </dgm:t>
    </dgm:pt>
    <dgm:pt modelId="{28EE13E3-AED3-4677-8B51-2A04A33548A8}" type="pres">
      <dgm:prSet presAssocID="{CA705B2D-C2EA-4206-A9CB-6171583AE23B}" presName="compositeShape" presStyleCnt="0">
        <dgm:presLayoutVars>
          <dgm:dir/>
          <dgm:resizeHandles/>
        </dgm:presLayoutVars>
      </dgm:prSet>
      <dgm:spPr/>
    </dgm:pt>
    <dgm:pt modelId="{595CFD07-50C4-46AC-BA3E-2034D59F3268}" type="pres">
      <dgm:prSet presAssocID="{CA705B2D-C2EA-4206-A9CB-6171583AE23B}" presName="pyramid" presStyleLbl="node1" presStyleIdx="0" presStyleCnt="1" custLinFactNeighborX="-31956" custLinFactNeighborY="10968"/>
      <dgm:spPr/>
    </dgm:pt>
    <dgm:pt modelId="{8B0BD9DB-335A-441A-A6A6-BED32B800355}" type="pres">
      <dgm:prSet presAssocID="{CA705B2D-C2EA-4206-A9CB-6171583AE23B}" presName="theList" presStyleCnt="0"/>
      <dgm:spPr/>
    </dgm:pt>
    <dgm:pt modelId="{32B7BF5B-4225-4F43-A361-EF060B0C9297}" type="pres">
      <dgm:prSet presAssocID="{1AB44C4B-5A24-4086-B65B-F7CCA438F4CD}" presName="aNode" presStyleLbl="fgAcc1" presStyleIdx="0" presStyleCnt="3" custScaleX="169842">
        <dgm:presLayoutVars>
          <dgm:bulletEnabled val="1"/>
        </dgm:presLayoutVars>
      </dgm:prSet>
      <dgm:spPr/>
    </dgm:pt>
    <dgm:pt modelId="{4297AF7D-9856-46BA-BA87-3A82D4159ECB}" type="pres">
      <dgm:prSet presAssocID="{1AB44C4B-5A24-4086-B65B-F7CCA438F4CD}" presName="aSpace" presStyleCnt="0"/>
      <dgm:spPr/>
    </dgm:pt>
    <dgm:pt modelId="{79325D6F-E1E0-4B2F-AA85-2AEAB5289F76}" type="pres">
      <dgm:prSet presAssocID="{A9D975CD-514D-4DA0-9E06-B97A7E7EA840}" presName="aNode" presStyleLbl="fgAcc1" presStyleIdx="1" presStyleCnt="3" custScaleX="169356">
        <dgm:presLayoutVars>
          <dgm:bulletEnabled val="1"/>
        </dgm:presLayoutVars>
      </dgm:prSet>
      <dgm:spPr/>
    </dgm:pt>
    <dgm:pt modelId="{C72FBED0-591E-44D0-8F86-84FBF71BD27F}" type="pres">
      <dgm:prSet presAssocID="{A9D975CD-514D-4DA0-9E06-B97A7E7EA840}" presName="aSpace" presStyleCnt="0"/>
      <dgm:spPr/>
    </dgm:pt>
    <dgm:pt modelId="{CD1DB701-8B1D-4239-848E-FD6B2A9B1C68}" type="pres">
      <dgm:prSet presAssocID="{E5FC7DDD-2BCC-4867-A1E6-79C07C5303FE}" presName="aNode" presStyleLbl="fgAcc1" presStyleIdx="2" presStyleCnt="3" custScaleX="170085" custScaleY="99149" custLinFactNeighborX="2776" custLinFactNeighborY="-947">
        <dgm:presLayoutVars>
          <dgm:bulletEnabled val="1"/>
        </dgm:presLayoutVars>
      </dgm:prSet>
      <dgm:spPr/>
    </dgm:pt>
    <dgm:pt modelId="{5E217EB8-AF01-424B-ABCB-1BE6EB6E709A}" type="pres">
      <dgm:prSet presAssocID="{E5FC7DDD-2BCC-4867-A1E6-79C07C5303FE}" presName="aSpace" presStyleCnt="0"/>
      <dgm:spPr/>
    </dgm:pt>
  </dgm:ptLst>
  <dgm:cxnLst>
    <dgm:cxn modelId="{090C811F-747F-439E-A2C9-FB19BC8579E0}" srcId="{CA705B2D-C2EA-4206-A9CB-6171583AE23B}" destId="{A9D975CD-514D-4DA0-9E06-B97A7E7EA840}" srcOrd="1" destOrd="0" parTransId="{0654A1C7-948A-4791-9A11-E9898A9793E2}" sibTransId="{61DDEA2E-ED32-4B23-A6F8-65DBE2303748}"/>
    <dgm:cxn modelId="{FEF7C03D-265D-4A4C-94DB-03A155A26185}" srcId="{CA705B2D-C2EA-4206-A9CB-6171583AE23B}" destId="{E5FC7DDD-2BCC-4867-A1E6-79C07C5303FE}" srcOrd="2" destOrd="0" parTransId="{2DBBBCCA-144B-4C91-8BA2-D407841045CA}" sibTransId="{821C0AFC-F91B-4E0C-AE37-C3596C74A929}"/>
    <dgm:cxn modelId="{8BBA2B90-D816-47D7-AF4F-7E1C15A20D0B}" type="presOf" srcId="{E5FC7DDD-2BCC-4867-A1E6-79C07C5303FE}" destId="{CD1DB701-8B1D-4239-848E-FD6B2A9B1C68}" srcOrd="0" destOrd="0" presId="urn:microsoft.com/office/officeart/2005/8/layout/pyramid2"/>
    <dgm:cxn modelId="{CEDD8F96-887F-44A1-9474-13426E4E46C8}" type="presOf" srcId="{1AB44C4B-5A24-4086-B65B-F7CCA438F4CD}" destId="{32B7BF5B-4225-4F43-A361-EF060B0C9297}" srcOrd="0" destOrd="0" presId="urn:microsoft.com/office/officeart/2005/8/layout/pyramid2"/>
    <dgm:cxn modelId="{C87E62A1-6594-4D9F-BDB3-89F69809A8FF}" srcId="{CA705B2D-C2EA-4206-A9CB-6171583AE23B}" destId="{1AB44C4B-5A24-4086-B65B-F7CCA438F4CD}" srcOrd="0" destOrd="0" parTransId="{A16ACCCE-D1D5-4360-992C-0236A79A51CF}" sibTransId="{76FC077A-B211-407C-8642-511A4B1A30BC}"/>
    <dgm:cxn modelId="{9C2E91D4-21A3-4440-A380-3E1ECDF0802F}" type="presOf" srcId="{A9D975CD-514D-4DA0-9E06-B97A7E7EA840}" destId="{79325D6F-E1E0-4B2F-AA85-2AEAB5289F76}" srcOrd="0" destOrd="0" presId="urn:microsoft.com/office/officeart/2005/8/layout/pyramid2"/>
    <dgm:cxn modelId="{5B8005EB-115A-4605-9BD9-6D087D9D7953}" type="presOf" srcId="{CA705B2D-C2EA-4206-A9CB-6171583AE23B}" destId="{28EE13E3-AED3-4677-8B51-2A04A33548A8}" srcOrd="0" destOrd="0" presId="urn:microsoft.com/office/officeart/2005/8/layout/pyramid2"/>
    <dgm:cxn modelId="{530932FE-366D-480B-B5D9-696AEFA960AF}" type="presParOf" srcId="{28EE13E3-AED3-4677-8B51-2A04A33548A8}" destId="{595CFD07-50C4-46AC-BA3E-2034D59F3268}" srcOrd="0" destOrd="0" presId="urn:microsoft.com/office/officeart/2005/8/layout/pyramid2"/>
    <dgm:cxn modelId="{3BB5E6F2-FE50-4CEF-A0B0-22BDE70B5E60}" type="presParOf" srcId="{28EE13E3-AED3-4677-8B51-2A04A33548A8}" destId="{8B0BD9DB-335A-441A-A6A6-BED32B800355}" srcOrd="1" destOrd="0" presId="urn:microsoft.com/office/officeart/2005/8/layout/pyramid2"/>
    <dgm:cxn modelId="{C675CF49-13E1-4F2A-A014-8F68D1BB1C1D}" type="presParOf" srcId="{8B0BD9DB-335A-441A-A6A6-BED32B800355}" destId="{32B7BF5B-4225-4F43-A361-EF060B0C9297}" srcOrd="0" destOrd="0" presId="urn:microsoft.com/office/officeart/2005/8/layout/pyramid2"/>
    <dgm:cxn modelId="{0EB5EF01-D3FE-4BA7-A111-EF389756F168}" type="presParOf" srcId="{8B0BD9DB-335A-441A-A6A6-BED32B800355}" destId="{4297AF7D-9856-46BA-BA87-3A82D4159ECB}" srcOrd="1" destOrd="0" presId="urn:microsoft.com/office/officeart/2005/8/layout/pyramid2"/>
    <dgm:cxn modelId="{B0B9494E-2D8A-4B65-9471-27F32D2C0B3A}" type="presParOf" srcId="{8B0BD9DB-335A-441A-A6A6-BED32B800355}" destId="{79325D6F-E1E0-4B2F-AA85-2AEAB5289F76}" srcOrd="2" destOrd="0" presId="urn:microsoft.com/office/officeart/2005/8/layout/pyramid2"/>
    <dgm:cxn modelId="{7624BD88-615F-4C83-9281-B978D7837747}" type="presParOf" srcId="{8B0BD9DB-335A-441A-A6A6-BED32B800355}" destId="{C72FBED0-591E-44D0-8F86-84FBF71BD27F}" srcOrd="3" destOrd="0" presId="urn:microsoft.com/office/officeart/2005/8/layout/pyramid2"/>
    <dgm:cxn modelId="{FC395AB1-B418-46FC-89A8-2FF1C6758C7F}" type="presParOf" srcId="{8B0BD9DB-335A-441A-A6A6-BED32B800355}" destId="{CD1DB701-8B1D-4239-848E-FD6B2A9B1C68}" srcOrd="4" destOrd="0" presId="urn:microsoft.com/office/officeart/2005/8/layout/pyramid2"/>
    <dgm:cxn modelId="{2F386CF2-00CA-4B99-B33D-5FB928317F51}" type="presParOf" srcId="{8B0BD9DB-335A-441A-A6A6-BED32B800355}" destId="{5E217EB8-AF01-424B-ABCB-1BE6EB6E709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3E9C6-A4A9-440E-8A18-B6BB37E9B9BB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844789-25D2-4C02-A868-8BAD64804364}">
      <dgm:prSet phldrT="[Текст]" custT="1"/>
      <dgm:spPr/>
      <dgm:t>
        <a:bodyPr/>
        <a:lstStyle/>
        <a:p>
          <a:r>
            <a:rPr lang="uk-UA" sz="3200" b="1" dirty="0"/>
            <a:t>Данія, Фінляндія, Ісландія, Норвегія, Швеція </a:t>
          </a:r>
          <a:endParaRPr lang="ru-RU" sz="3200" b="1" dirty="0"/>
        </a:p>
      </dgm:t>
    </dgm:pt>
    <dgm:pt modelId="{F5A15C69-3427-412E-8399-B67708654D44}" type="parTrans" cxnId="{9ED64EC5-CB4D-46E0-891E-6FF6605C7327}">
      <dgm:prSet/>
      <dgm:spPr/>
      <dgm:t>
        <a:bodyPr/>
        <a:lstStyle/>
        <a:p>
          <a:endParaRPr lang="ru-RU"/>
        </a:p>
      </dgm:t>
    </dgm:pt>
    <dgm:pt modelId="{37D54C19-B5CE-4040-AB5E-AB2C1382A433}" type="sibTrans" cxnId="{9ED64EC5-CB4D-46E0-891E-6FF6605C7327}">
      <dgm:prSet/>
      <dgm:spPr/>
      <dgm:t>
        <a:bodyPr/>
        <a:lstStyle/>
        <a:p>
          <a:endParaRPr lang="ru-RU"/>
        </a:p>
      </dgm:t>
    </dgm:pt>
    <dgm:pt modelId="{68E2BF99-9A28-45EA-901E-ED8FF764DBC8}">
      <dgm:prSet phldrT="[Текст]" custT="1"/>
      <dgm:spPr/>
      <dgm:t>
        <a:bodyPr/>
        <a:lstStyle/>
        <a:p>
          <a:r>
            <a:rPr lang="uk-UA" sz="1800" b="1" dirty="0"/>
            <a:t>35-50%</a:t>
          </a:r>
          <a:endParaRPr lang="ru-RU" sz="1800" b="1" dirty="0"/>
        </a:p>
      </dgm:t>
    </dgm:pt>
    <dgm:pt modelId="{91A170FE-E197-461E-AC0B-B1DA7F1C48F4}" type="parTrans" cxnId="{6974F246-C44D-47ED-B173-398E4B56AC85}">
      <dgm:prSet/>
      <dgm:spPr/>
      <dgm:t>
        <a:bodyPr/>
        <a:lstStyle/>
        <a:p>
          <a:endParaRPr lang="ru-RU"/>
        </a:p>
      </dgm:t>
    </dgm:pt>
    <dgm:pt modelId="{67C34314-E269-4428-822E-902BF9B50B6F}" type="sibTrans" cxnId="{6974F246-C44D-47ED-B173-398E4B56AC85}">
      <dgm:prSet/>
      <dgm:spPr/>
      <dgm:t>
        <a:bodyPr/>
        <a:lstStyle/>
        <a:p>
          <a:endParaRPr lang="ru-RU"/>
        </a:p>
      </dgm:t>
    </dgm:pt>
    <dgm:pt modelId="{B5A1A50C-DB1C-429A-97F4-D4096A3AE254}">
      <dgm:prSet phldrT="[Текст]" custT="1"/>
      <dgm:spPr/>
      <dgm:t>
        <a:bodyPr/>
        <a:lstStyle/>
        <a:p>
          <a:r>
            <a:rPr lang="uk-UA" sz="3200" b="1" dirty="0"/>
            <a:t>Австралія, Канада, США, Австрія, Люксембург, </a:t>
          </a:r>
          <a:r>
            <a:rPr lang="uk-UA" sz="3200" b="1" dirty="0" err="1"/>
            <a:t>Голандія</a:t>
          </a:r>
          <a:r>
            <a:rPr lang="uk-UA" sz="3200" b="1" dirty="0"/>
            <a:t>, Швейцарія </a:t>
          </a:r>
          <a:endParaRPr lang="ru-RU" sz="3200" b="1" dirty="0"/>
        </a:p>
      </dgm:t>
    </dgm:pt>
    <dgm:pt modelId="{A49A62F4-9210-47BF-9659-DABDE5C5C114}" type="parTrans" cxnId="{38B1E57C-D0B9-43CC-BDE8-9674F984474A}">
      <dgm:prSet/>
      <dgm:spPr/>
      <dgm:t>
        <a:bodyPr/>
        <a:lstStyle/>
        <a:p>
          <a:endParaRPr lang="ru-RU"/>
        </a:p>
      </dgm:t>
    </dgm:pt>
    <dgm:pt modelId="{BF3F1A12-1CD4-4A07-A37D-D61758E3C38C}" type="sibTrans" cxnId="{38B1E57C-D0B9-43CC-BDE8-9674F984474A}">
      <dgm:prSet/>
      <dgm:spPr/>
      <dgm:t>
        <a:bodyPr/>
        <a:lstStyle/>
        <a:p>
          <a:endParaRPr lang="ru-RU"/>
        </a:p>
      </dgm:t>
    </dgm:pt>
    <dgm:pt modelId="{3C192684-4AEC-4822-AC19-F481591B5FF1}">
      <dgm:prSet phldrT="[Текст]" custT="1"/>
      <dgm:spPr/>
      <dgm:t>
        <a:bodyPr/>
        <a:lstStyle/>
        <a:p>
          <a:r>
            <a:rPr lang="uk-UA" sz="1800" b="1" dirty="0"/>
            <a:t>20-35%</a:t>
          </a:r>
          <a:endParaRPr lang="ru-RU" sz="1800" b="1" dirty="0"/>
        </a:p>
      </dgm:t>
    </dgm:pt>
    <dgm:pt modelId="{E4AF038E-1EFA-4B83-BB96-89CF8F055B08}" type="parTrans" cxnId="{61D60AA0-C205-45DF-B8E8-A33156460ABB}">
      <dgm:prSet/>
      <dgm:spPr/>
      <dgm:t>
        <a:bodyPr/>
        <a:lstStyle/>
        <a:p>
          <a:endParaRPr lang="ru-RU"/>
        </a:p>
      </dgm:t>
    </dgm:pt>
    <dgm:pt modelId="{6E5F0CD9-135D-45ED-AD72-9E92AC741965}" type="sibTrans" cxnId="{61D60AA0-C205-45DF-B8E8-A33156460ABB}">
      <dgm:prSet/>
      <dgm:spPr/>
      <dgm:t>
        <a:bodyPr/>
        <a:lstStyle/>
        <a:p>
          <a:endParaRPr lang="ru-RU"/>
        </a:p>
      </dgm:t>
    </dgm:pt>
    <dgm:pt modelId="{59EFD2D9-7402-4589-9FD2-2F58CD58AE50}">
      <dgm:prSet phldrT="[Текст]" custT="1"/>
      <dgm:spPr/>
      <dgm:t>
        <a:bodyPr/>
        <a:lstStyle/>
        <a:p>
          <a:r>
            <a:rPr lang="uk-UA" sz="3200" b="1" dirty="0"/>
            <a:t>Бельгія, Німеччина, Італія, Чехія </a:t>
          </a:r>
          <a:endParaRPr lang="ru-RU" sz="3200" b="1" dirty="0"/>
        </a:p>
      </dgm:t>
    </dgm:pt>
    <dgm:pt modelId="{5A4099B8-1DF1-4CFF-AFEA-BC042896EA11}" type="parTrans" cxnId="{FC79DFE3-D635-4EEF-9132-B7C6CC514449}">
      <dgm:prSet/>
      <dgm:spPr/>
      <dgm:t>
        <a:bodyPr/>
        <a:lstStyle/>
        <a:p>
          <a:endParaRPr lang="ru-RU"/>
        </a:p>
      </dgm:t>
    </dgm:pt>
    <dgm:pt modelId="{596FDB95-8F26-4567-96D4-AADB176C489A}" type="sibTrans" cxnId="{FC79DFE3-D635-4EEF-9132-B7C6CC514449}">
      <dgm:prSet/>
      <dgm:spPr/>
      <dgm:t>
        <a:bodyPr/>
        <a:lstStyle/>
        <a:p>
          <a:endParaRPr lang="ru-RU"/>
        </a:p>
      </dgm:t>
    </dgm:pt>
    <dgm:pt modelId="{89006659-B238-4336-BE79-612A532B5AC6}">
      <dgm:prSet phldrT="[Текст]" custT="1"/>
      <dgm:spPr/>
      <dgm:t>
        <a:bodyPr/>
        <a:lstStyle/>
        <a:p>
          <a:r>
            <a:rPr lang="uk-UA" sz="1800" b="1" dirty="0"/>
            <a:t>Менше 20%</a:t>
          </a:r>
          <a:endParaRPr lang="ru-RU" sz="1800" b="1" dirty="0"/>
        </a:p>
      </dgm:t>
    </dgm:pt>
    <dgm:pt modelId="{F5EFE349-6B5A-44B1-A9DC-22007DBE4ECB}" type="parTrans" cxnId="{50284177-4AC1-40AB-90B8-83E74E603217}">
      <dgm:prSet/>
      <dgm:spPr/>
      <dgm:t>
        <a:bodyPr/>
        <a:lstStyle/>
        <a:p>
          <a:endParaRPr lang="ru-RU"/>
        </a:p>
      </dgm:t>
    </dgm:pt>
    <dgm:pt modelId="{DE26102D-B085-4304-B335-D5E8F83BA224}" type="sibTrans" cxnId="{50284177-4AC1-40AB-90B8-83E74E603217}">
      <dgm:prSet/>
      <dgm:spPr/>
      <dgm:t>
        <a:bodyPr/>
        <a:lstStyle/>
        <a:p>
          <a:endParaRPr lang="ru-RU"/>
        </a:p>
      </dgm:t>
    </dgm:pt>
    <dgm:pt modelId="{4F2A6D34-496A-406B-B361-535F42C43CEB}">
      <dgm:prSet phldrT="[Текст]" custT="1"/>
      <dgm:spPr/>
      <dgm:t>
        <a:bodyPr/>
        <a:lstStyle/>
        <a:p>
          <a:r>
            <a:rPr lang="uk-UA" sz="1800" b="1" dirty="0"/>
            <a:t>Більше</a:t>
          </a:r>
        </a:p>
        <a:p>
          <a:r>
            <a:rPr lang="uk-UA" sz="1800" b="1" dirty="0"/>
            <a:t>50%</a:t>
          </a:r>
          <a:endParaRPr lang="ru-RU" sz="1800" b="1" dirty="0"/>
        </a:p>
      </dgm:t>
    </dgm:pt>
    <dgm:pt modelId="{A3F8B495-4BDB-49FC-A090-30B998E6AB00}" type="sibTrans" cxnId="{3E548EC9-F9B9-4247-AF95-03208440E6F7}">
      <dgm:prSet/>
      <dgm:spPr/>
      <dgm:t>
        <a:bodyPr/>
        <a:lstStyle/>
        <a:p>
          <a:endParaRPr lang="ru-RU"/>
        </a:p>
      </dgm:t>
    </dgm:pt>
    <dgm:pt modelId="{1C2D158C-B241-4A7E-8686-BAFF0AE3F045}" type="parTrans" cxnId="{3E548EC9-F9B9-4247-AF95-03208440E6F7}">
      <dgm:prSet/>
      <dgm:spPr/>
      <dgm:t>
        <a:bodyPr/>
        <a:lstStyle/>
        <a:p>
          <a:endParaRPr lang="ru-RU"/>
        </a:p>
      </dgm:t>
    </dgm:pt>
    <dgm:pt modelId="{E4A3E3A2-CB3E-4787-8BC6-35ABB1F97DA4}">
      <dgm:prSet custT="1"/>
      <dgm:spPr/>
      <dgm:t>
        <a:bodyPr/>
        <a:lstStyle/>
        <a:p>
          <a:r>
            <a:rPr lang="uk-UA" sz="3200" b="1" dirty="0"/>
            <a:t>Країни південної Європи, окремі країни східної Європи, Чилі</a:t>
          </a:r>
          <a:endParaRPr lang="ru-RU" sz="3200" b="1" dirty="0"/>
        </a:p>
      </dgm:t>
    </dgm:pt>
    <dgm:pt modelId="{633E22D0-EFA9-474E-B424-74E674810BA8}" type="parTrans" cxnId="{21F22072-86C2-4B9B-B9C3-55D130D1BCF8}">
      <dgm:prSet/>
      <dgm:spPr/>
      <dgm:t>
        <a:bodyPr/>
        <a:lstStyle/>
        <a:p>
          <a:endParaRPr lang="ru-RU"/>
        </a:p>
      </dgm:t>
    </dgm:pt>
    <dgm:pt modelId="{B743E68D-A491-485E-BA04-BFB7F8AD6672}" type="sibTrans" cxnId="{21F22072-86C2-4B9B-B9C3-55D130D1BCF8}">
      <dgm:prSet/>
      <dgm:spPr/>
      <dgm:t>
        <a:bodyPr/>
        <a:lstStyle/>
        <a:p>
          <a:endParaRPr lang="ru-RU"/>
        </a:p>
      </dgm:t>
    </dgm:pt>
    <dgm:pt modelId="{7E5766B6-565F-408D-A6AC-1EDA98A56348}" type="pres">
      <dgm:prSet presAssocID="{39A3E9C6-A4A9-440E-8A18-B6BB37E9B9BB}" presName="linearFlow" presStyleCnt="0">
        <dgm:presLayoutVars>
          <dgm:dir/>
          <dgm:animLvl val="lvl"/>
          <dgm:resizeHandles val="exact"/>
        </dgm:presLayoutVars>
      </dgm:prSet>
      <dgm:spPr/>
    </dgm:pt>
    <dgm:pt modelId="{5F1BAB75-54E4-4792-870B-E88363F8E8B9}" type="pres">
      <dgm:prSet presAssocID="{4F2A6D34-496A-406B-B361-535F42C43CEB}" presName="composite" presStyleCnt="0"/>
      <dgm:spPr/>
    </dgm:pt>
    <dgm:pt modelId="{B5916A40-F713-4FC4-9E31-A3E155471AA6}" type="pres">
      <dgm:prSet presAssocID="{4F2A6D34-496A-406B-B361-535F42C43CE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BCC90F0-0538-430C-ADAA-E23E5FF01514}" type="pres">
      <dgm:prSet presAssocID="{4F2A6D34-496A-406B-B361-535F42C43CEB}" presName="descendantText" presStyleLbl="alignAcc1" presStyleIdx="0" presStyleCnt="4">
        <dgm:presLayoutVars>
          <dgm:bulletEnabled val="1"/>
        </dgm:presLayoutVars>
      </dgm:prSet>
      <dgm:spPr/>
    </dgm:pt>
    <dgm:pt modelId="{38AF10EF-9AC2-4E11-845A-D7449F3C107E}" type="pres">
      <dgm:prSet presAssocID="{A3F8B495-4BDB-49FC-A090-30B998E6AB00}" presName="sp" presStyleCnt="0"/>
      <dgm:spPr/>
    </dgm:pt>
    <dgm:pt modelId="{4C08CAD9-159E-4C43-9A87-0DD1E851AA18}" type="pres">
      <dgm:prSet presAssocID="{68E2BF99-9A28-45EA-901E-ED8FF764DBC8}" presName="composite" presStyleCnt="0"/>
      <dgm:spPr/>
    </dgm:pt>
    <dgm:pt modelId="{11FF0593-210A-404D-8CD1-82ABCD2145E2}" type="pres">
      <dgm:prSet presAssocID="{68E2BF99-9A28-45EA-901E-ED8FF764DBC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81BF71A-2445-4027-9B2A-4D0D0F00AB07}" type="pres">
      <dgm:prSet presAssocID="{68E2BF99-9A28-45EA-901E-ED8FF764DBC8}" presName="descendantText" presStyleLbl="alignAcc1" presStyleIdx="1" presStyleCnt="4">
        <dgm:presLayoutVars>
          <dgm:bulletEnabled val="1"/>
        </dgm:presLayoutVars>
      </dgm:prSet>
      <dgm:spPr/>
    </dgm:pt>
    <dgm:pt modelId="{120F16E7-A3E6-4646-AB80-FB0538E63C0D}" type="pres">
      <dgm:prSet presAssocID="{67C34314-E269-4428-822E-902BF9B50B6F}" presName="sp" presStyleCnt="0"/>
      <dgm:spPr/>
    </dgm:pt>
    <dgm:pt modelId="{6B417059-0084-4C56-AEC4-46FDB68C1BF8}" type="pres">
      <dgm:prSet presAssocID="{3C192684-4AEC-4822-AC19-F481591B5FF1}" presName="composite" presStyleCnt="0"/>
      <dgm:spPr/>
    </dgm:pt>
    <dgm:pt modelId="{A33D2BEB-18C8-49DC-BF56-50AC3CED6B72}" type="pres">
      <dgm:prSet presAssocID="{3C192684-4AEC-4822-AC19-F481591B5FF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54AB18A-606B-467A-A473-3388E0496BBE}" type="pres">
      <dgm:prSet presAssocID="{3C192684-4AEC-4822-AC19-F481591B5FF1}" presName="descendantText" presStyleLbl="alignAcc1" presStyleIdx="2" presStyleCnt="4">
        <dgm:presLayoutVars>
          <dgm:bulletEnabled val="1"/>
        </dgm:presLayoutVars>
      </dgm:prSet>
      <dgm:spPr/>
    </dgm:pt>
    <dgm:pt modelId="{B11A452F-3257-42BE-8D3D-45F06D533E47}" type="pres">
      <dgm:prSet presAssocID="{6E5F0CD9-135D-45ED-AD72-9E92AC741965}" presName="sp" presStyleCnt="0"/>
      <dgm:spPr/>
    </dgm:pt>
    <dgm:pt modelId="{978F952C-1F70-4C64-AAA8-63D3E0A3EFB5}" type="pres">
      <dgm:prSet presAssocID="{89006659-B238-4336-BE79-612A532B5AC6}" presName="composite" presStyleCnt="0"/>
      <dgm:spPr/>
    </dgm:pt>
    <dgm:pt modelId="{78670455-F647-47AB-BB17-7DE331B3F05A}" type="pres">
      <dgm:prSet presAssocID="{89006659-B238-4336-BE79-612A532B5AC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464F00B-343E-4E29-A759-520D67AB1249}" type="pres">
      <dgm:prSet presAssocID="{89006659-B238-4336-BE79-612A532B5AC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F41213A-B6AA-4D3F-A7A9-85E92BFD4A65}" type="presOf" srcId="{68E2BF99-9A28-45EA-901E-ED8FF764DBC8}" destId="{11FF0593-210A-404D-8CD1-82ABCD2145E2}" srcOrd="0" destOrd="0" presId="urn:microsoft.com/office/officeart/2005/8/layout/chevron2"/>
    <dgm:cxn modelId="{6974F246-C44D-47ED-B173-398E4B56AC85}" srcId="{39A3E9C6-A4A9-440E-8A18-B6BB37E9B9BB}" destId="{68E2BF99-9A28-45EA-901E-ED8FF764DBC8}" srcOrd="1" destOrd="0" parTransId="{91A170FE-E197-461E-AC0B-B1DA7F1C48F4}" sibTransId="{67C34314-E269-4428-822E-902BF9B50B6F}"/>
    <dgm:cxn modelId="{779FE86B-09C5-4185-9125-068D6DEE54E8}" type="presOf" srcId="{39A3E9C6-A4A9-440E-8A18-B6BB37E9B9BB}" destId="{7E5766B6-565F-408D-A6AC-1EDA98A56348}" srcOrd="0" destOrd="0" presId="urn:microsoft.com/office/officeart/2005/8/layout/chevron2"/>
    <dgm:cxn modelId="{21F22072-86C2-4B9B-B9C3-55D130D1BCF8}" srcId="{89006659-B238-4336-BE79-612A532B5AC6}" destId="{E4A3E3A2-CB3E-4787-8BC6-35ABB1F97DA4}" srcOrd="0" destOrd="0" parTransId="{633E22D0-EFA9-474E-B424-74E674810BA8}" sibTransId="{B743E68D-A491-485E-BA04-BFB7F8AD6672}"/>
    <dgm:cxn modelId="{D8D35B55-6B8B-4E05-A1E4-E90A9E98F6DB}" type="presOf" srcId="{B5A1A50C-DB1C-429A-97F4-D4096A3AE254}" destId="{C81BF71A-2445-4027-9B2A-4D0D0F00AB07}" srcOrd="0" destOrd="0" presId="urn:microsoft.com/office/officeart/2005/8/layout/chevron2"/>
    <dgm:cxn modelId="{50284177-4AC1-40AB-90B8-83E74E603217}" srcId="{39A3E9C6-A4A9-440E-8A18-B6BB37E9B9BB}" destId="{89006659-B238-4336-BE79-612A532B5AC6}" srcOrd="3" destOrd="0" parTransId="{F5EFE349-6B5A-44B1-A9DC-22007DBE4ECB}" sibTransId="{DE26102D-B085-4304-B335-D5E8F83BA224}"/>
    <dgm:cxn modelId="{38B1E57C-D0B9-43CC-BDE8-9674F984474A}" srcId="{68E2BF99-9A28-45EA-901E-ED8FF764DBC8}" destId="{B5A1A50C-DB1C-429A-97F4-D4096A3AE254}" srcOrd="0" destOrd="0" parTransId="{A49A62F4-9210-47BF-9659-DABDE5C5C114}" sibTransId="{BF3F1A12-1CD4-4A07-A37D-D61758E3C38C}"/>
    <dgm:cxn modelId="{A0E6C084-64D7-4102-947E-CFF55304636E}" type="presOf" srcId="{89006659-B238-4336-BE79-612A532B5AC6}" destId="{78670455-F647-47AB-BB17-7DE331B3F05A}" srcOrd="0" destOrd="0" presId="urn:microsoft.com/office/officeart/2005/8/layout/chevron2"/>
    <dgm:cxn modelId="{61D60AA0-C205-45DF-B8E8-A33156460ABB}" srcId="{39A3E9C6-A4A9-440E-8A18-B6BB37E9B9BB}" destId="{3C192684-4AEC-4822-AC19-F481591B5FF1}" srcOrd="2" destOrd="0" parTransId="{E4AF038E-1EFA-4B83-BB96-89CF8F055B08}" sibTransId="{6E5F0CD9-135D-45ED-AD72-9E92AC741965}"/>
    <dgm:cxn modelId="{06AC0FA4-E22E-475B-B0BB-4F5CABD41443}" type="presOf" srcId="{59EFD2D9-7402-4589-9FD2-2F58CD58AE50}" destId="{354AB18A-606B-467A-A473-3388E0496BBE}" srcOrd="0" destOrd="0" presId="urn:microsoft.com/office/officeart/2005/8/layout/chevron2"/>
    <dgm:cxn modelId="{A488A6A8-E127-4728-B3E8-48BDA6EB5E31}" type="presOf" srcId="{E4A3E3A2-CB3E-4787-8BC6-35ABB1F97DA4}" destId="{0464F00B-343E-4E29-A759-520D67AB1249}" srcOrd="0" destOrd="0" presId="urn:microsoft.com/office/officeart/2005/8/layout/chevron2"/>
    <dgm:cxn modelId="{4274D5A9-3600-4350-8A74-6AC9BFE07B05}" type="presOf" srcId="{3C192684-4AEC-4822-AC19-F481591B5FF1}" destId="{A33D2BEB-18C8-49DC-BF56-50AC3CED6B72}" srcOrd="0" destOrd="0" presId="urn:microsoft.com/office/officeart/2005/8/layout/chevron2"/>
    <dgm:cxn modelId="{9ED64EC5-CB4D-46E0-891E-6FF6605C7327}" srcId="{4F2A6D34-496A-406B-B361-535F42C43CEB}" destId="{94844789-25D2-4C02-A868-8BAD64804364}" srcOrd="0" destOrd="0" parTransId="{F5A15C69-3427-412E-8399-B67708654D44}" sibTransId="{37D54C19-B5CE-4040-AB5E-AB2C1382A433}"/>
    <dgm:cxn modelId="{3E548EC9-F9B9-4247-AF95-03208440E6F7}" srcId="{39A3E9C6-A4A9-440E-8A18-B6BB37E9B9BB}" destId="{4F2A6D34-496A-406B-B361-535F42C43CEB}" srcOrd="0" destOrd="0" parTransId="{1C2D158C-B241-4A7E-8686-BAFF0AE3F045}" sibTransId="{A3F8B495-4BDB-49FC-A090-30B998E6AB00}"/>
    <dgm:cxn modelId="{28DF05DA-7F31-4E38-B290-74C44B2FE935}" type="presOf" srcId="{4F2A6D34-496A-406B-B361-535F42C43CEB}" destId="{B5916A40-F713-4FC4-9E31-A3E155471AA6}" srcOrd="0" destOrd="0" presId="urn:microsoft.com/office/officeart/2005/8/layout/chevron2"/>
    <dgm:cxn modelId="{FC79DFE3-D635-4EEF-9132-B7C6CC514449}" srcId="{3C192684-4AEC-4822-AC19-F481591B5FF1}" destId="{59EFD2D9-7402-4589-9FD2-2F58CD58AE50}" srcOrd="0" destOrd="0" parTransId="{5A4099B8-1DF1-4CFF-AFEA-BC042896EA11}" sibTransId="{596FDB95-8F26-4567-96D4-AADB176C489A}"/>
    <dgm:cxn modelId="{D927D7F6-690F-4090-8B0C-135BD21522F8}" type="presOf" srcId="{94844789-25D2-4C02-A868-8BAD64804364}" destId="{3BCC90F0-0538-430C-ADAA-E23E5FF01514}" srcOrd="0" destOrd="0" presId="urn:microsoft.com/office/officeart/2005/8/layout/chevron2"/>
    <dgm:cxn modelId="{59CDDB57-B1EA-447A-B2D6-502535931D71}" type="presParOf" srcId="{7E5766B6-565F-408D-A6AC-1EDA98A56348}" destId="{5F1BAB75-54E4-4792-870B-E88363F8E8B9}" srcOrd="0" destOrd="0" presId="urn:microsoft.com/office/officeart/2005/8/layout/chevron2"/>
    <dgm:cxn modelId="{4B2669FB-CB93-4766-A902-EA6E33D5693F}" type="presParOf" srcId="{5F1BAB75-54E4-4792-870B-E88363F8E8B9}" destId="{B5916A40-F713-4FC4-9E31-A3E155471AA6}" srcOrd="0" destOrd="0" presId="urn:microsoft.com/office/officeart/2005/8/layout/chevron2"/>
    <dgm:cxn modelId="{974404AD-03A6-4A07-918E-B5CF023B7C54}" type="presParOf" srcId="{5F1BAB75-54E4-4792-870B-E88363F8E8B9}" destId="{3BCC90F0-0538-430C-ADAA-E23E5FF01514}" srcOrd="1" destOrd="0" presId="urn:microsoft.com/office/officeart/2005/8/layout/chevron2"/>
    <dgm:cxn modelId="{C03ADEDF-0958-4214-896F-497F11FC8913}" type="presParOf" srcId="{7E5766B6-565F-408D-A6AC-1EDA98A56348}" destId="{38AF10EF-9AC2-4E11-845A-D7449F3C107E}" srcOrd="1" destOrd="0" presId="urn:microsoft.com/office/officeart/2005/8/layout/chevron2"/>
    <dgm:cxn modelId="{5C631577-649E-4F12-9356-E5C9C04F255C}" type="presParOf" srcId="{7E5766B6-565F-408D-A6AC-1EDA98A56348}" destId="{4C08CAD9-159E-4C43-9A87-0DD1E851AA18}" srcOrd="2" destOrd="0" presId="urn:microsoft.com/office/officeart/2005/8/layout/chevron2"/>
    <dgm:cxn modelId="{B76E978E-9FED-4978-9309-F9E7EA861F3A}" type="presParOf" srcId="{4C08CAD9-159E-4C43-9A87-0DD1E851AA18}" destId="{11FF0593-210A-404D-8CD1-82ABCD2145E2}" srcOrd="0" destOrd="0" presId="urn:microsoft.com/office/officeart/2005/8/layout/chevron2"/>
    <dgm:cxn modelId="{5F2FFDB8-19E8-401A-B1DD-D5B138763245}" type="presParOf" srcId="{4C08CAD9-159E-4C43-9A87-0DD1E851AA18}" destId="{C81BF71A-2445-4027-9B2A-4D0D0F00AB07}" srcOrd="1" destOrd="0" presId="urn:microsoft.com/office/officeart/2005/8/layout/chevron2"/>
    <dgm:cxn modelId="{D3461B63-4BA3-40E7-9AEA-C5055004CB6F}" type="presParOf" srcId="{7E5766B6-565F-408D-A6AC-1EDA98A56348}" destId="{120F16E7-A3E6-4646-AB80-FB0538E63C0D}" srcOrd="3" destOrd="0" presId="urn:microsoft.com/office/officeart/2005/8/layout/chevron2"/>
    <dgm:cxn modelId="{7DE2EA06-F2FE-4C72-A243-169EEC6EA213}" type="presParOf" srcId="{7E5766B6-565F-408D-A6AC-1EDA98A56348}" destId="{6B417059-0084-4C56-AEC4-46FDB68C1BF8}" srcOrd="4" destOrd="0" presId="urn:microsoft.com/office/officeart/2005/8/layout/chevron2"/>
    <dgm:cxn modelId="{AEE00694-5CD4-4279-8EB1-EAE2C8027893}" type="presParOf" srcId="{6B417059-0084-4C56-AEC4-46FDB68C1BF8}" destId="{A33D2BEB-18C8-49DC-BF56-50AC3CED6B72}" srcOrd="0" destOrd="0" presId="urn:microsoft.com/office/officeart/2005/8/layout/chevron2"/>
    <dgm:cxn modelId="{DA6A23E8-5D4B-47BF-BDBD-B6294E73AFE1}" type="presParOf" srcId="{6B417059-0084-4C56-AEC4-46FDB68C1BF8}" destId="{354AB18A-606B-467A-A473-3388E0496BBE}" srcOrd="1" destOrd="0" presId="urn:microsoft.com/office/officeart/2005/8/layout/chevron2"/>
    <dgm:cxn modelId="{8C1CC626-E170-4745-BEC8-427FCA44319B}" type="presParOf" srcId="{7E5766B6-565F-408D-A6AC-1EDA98A56348}" destId="{B11A452F-3257-42BE-8D3D-45F06D533E47}" srcOrd="5" destOrd="0" presId="urn:microsoft.com/office/officeart/2005/8/layout/chevron2"/>
    <dgm:cxn modelId="{9C360561-6E19-4DCB-8A45-A50102B1181D}" type="presParOf" srcId="{7E5766B6-565F-408D-A6AC-1EDA98A56348}" destId="{978F952C-1F70-4C64-AAA8-63D3E0A3EFB5}" srcOrd="6" destOrd="0" presId="urn:microsoft.com/office/officeart/2005/8/layout/chevron2"/>
    <dgm:cxn modelId="{A71879DC-90DD-4371-9631-D41960CC4702}" type="presParOf" srcId="{978F952C-1F70-4C64-AAA8-63D3E0A3EFB5}" destId="{78670455-F647-47AB-BB17-7DE331B3F05A}" srcOrd="0" destOrd="0" presId="urn:microsoft.com/office/officeart/2005/8/layout/chevron2"/>
    <dgm:cxn modelId="{94596815-6C48-4FAC-BF1D-803E48EFA1B7}" type="presParOf" srcId="{978F952C-1F70-4C64-AAA8-63D3E0A3EFB5}" destId="{0464F00B-343E-4E29-A759-520D67AB12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CFD07-50C4-46AC-BA3E-2034D59F3268}">
      <dsp:nvSpPr>
        <dsp:cNvPr id="0" name=""/>
        <dsp:cNvSpPr/>
      </dsp:nvSpPr>
      <dsp:spPr>
        <a:xfrm>
          <a:off x="0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7BF5B-4225-4F43-A361-EF060B0C9297}">
      <dsp:nvSpPr>
        <dsp:cNvPr id="0" name=""/>
        <dsp:cNvSpPr/>
      </dsp:nvSpPr>
      <dsp:spPr>
        <a:xfrm>
          <a:off x="1810513" y="543109"/>
          <a:ext cx="5982062" cy="12869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САМООЦІНЮВАННЯ</a:t>
          </a:r>
          <a:endParaRPr lang="ru-RU" sz="3600" b="1" kern="1200" dirty="0"/>
        </a:p>
      </dsp:txBody>
      <dsp:txXfrm>
        <a:off x="1873336" y="605932"/>
        <a:ext cx="5856416" cy="1161287"/>
      </dsp:txXfrm>
    </dsp:sp>
    <dsp:sp modelId="{79325D6F-E1E0-4B2F-AA85-2AEAB5289F76}">
      <dsp:nvSpPr>
        <dsp:cNvPr id="0" name=""/>
        <dsp:cNvSpPr/>
      </dsp:nvSpPr>
      <dsp:spPr>
        <a:xfrm>
          <a:off x="1819072" y="1990909"/>
          <a:ext cx="5964944" cy="12869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ВИЗНАЧЕННЯ ТРАЄКТОРІЇ ПРОФЕСІЙНОГО РОЗВИТКУ</a:t>
          </a:r>
          <a:endParaRPr lang="ru-RU" sz="3600" b="1" kern="1200" dirty="0"/>
        </a:p>
      </dsp:txBody>
      <dsp:txXfrm>
        <a:off x="1881895" y="2053732"/>
        <a:ext cx="5839298" cy="1161287"/>
      </dsp:txXfrm>
    </dsp:sp>
    <dsp:sp modelId="{CD1DB701-8B1D-4239-848E-FD6B2A9B1C68}">
      <dsp:nvSpPr>
        <dsp:cNvPr id="0" name=""/>
        <dsp:cNvSpPr/>
      </dsp:nvSpPr>
      <dsp:spPr>
        <a:xfrm>
          <a:off x="1904008" y="3437186"/>
          <a:ext cx="5990620" cy="12759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/>
            <a:t>ПЛАНУВАННЯ ПІДВИЩЕННЯ КВАЛІФКАЦІЇ</a:t>
          </a:r>
          <a:endParaRPr lang="ru-RU" sz="3600" b="1" kern="1200" dirty="0"/>
        </a:p>
      </dsp:txBody>
      <dsp:txXfrm>
        <a:off x="1966296" y="3499474"/>
        <a:ext cx="5866044" cy="1151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16A40-F713-4FC4-9E31-A3E155471AA6}">
      <dsp:nvSpPr>
        <dsp:cNvPr id="0" name=""/>
        <dsp:cNvSpPr/>
      </dsp:nvSpPr>
      <dsp:spPr>
        <a:xfrm rot="5400000">
          <a:off x="-201742" y="205164"/>
          <a:ext cx="1344949" cy="941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Більше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50%</a:t>
          </a:r>
          <a:endParaRPr lang="ru-RU" sz="1800" b="1" kern="1200" dirty="0"/>
        </a:p>
      </dsp:txBody>
      <dsp:txXfrm rot="-5400000">
        <a:off x="1" y="474153"/>
        <a:ext cx="941464" cy="403485"/>
      </dsp:txXfrm>
    </dsp:sp>
    <dsp:sp modelId="{3BCC90F0-0538-430C-ADAA-E23E5FF01514}">
      <dsp:nvSpPr>
        <dsp:cNvPr id="0" name=""/>
        <dsp:cNvSpPr/>
      </dsp:nvSpPr>
      <dsp:spPr>
        <a:xfrm rot="5400000">
          <a:off x="5875943" y="-4931056"/>
          <a:ext cx="874677" cy="10743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1" kern="1200" dirty="0"/>
            <a:t>Данія, Фінляндія, Ісландія, Норвегія, Швеція </a:t>
          </a:r>
          <a:endParaRPr lang="ru-RU" sz="3200" b="1" kern="1200" dirty="0"/>
        </a:p>
      </dsp:txBody>
      <dsp:txXfrm rot="-5400000">
        <a:off x="941464" y="46121"/>
        <a:ext cx="10700937" cy="789281"/>
      </dsp:txXfrm>
    </dsp:sp>
    <dsp:sp modelId="{11FF0593-210A-404D-8CD1-82ABCD2145E2}">
      <dsp:nvSpPr>
        <dsp:cNvPr id="0" name=""/>
        <dsp:cNvSpPr/>
      </dsp:nvSpPr>
      <dsp:spPr>
        <a:xfrm rot="5400000">
          <a:off x="-201742" y="1404566"/>
          <a:ext cx="1344949" cy="941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35-50%</a:t>
          </a:r>
          <a:endParaRPr lang="ru-RU" sz="1800" b="1" kern="1200" dirty="0"/>
        </a:p>
      </dsp:txBody>
      <dsp:txXfrm rot="-5400000">
        <a:off x="1" y="1673555"/>
        <a:ext cx="941464" cy="403485"/>
      </dsp:txXfrm>
    </dsp:sp>
    <dsp:sp modelId="{C81BF71A-2445-4027-9B2A-4D0D0F00AB07}">
      <dsp:nvSpPr>
        <dsp:cNvPr id="0" name=""/>
        <dsp:cNvSpPr/>
      </dsp:nvSpPr>
      <dsp:spPr>
        <a:xfrm rot="5400000">
          <a:off x="5876173" y="-3731884"/>
          <a:ext cx="874217" cy="10743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1" kern="1200" dirty="0"/>
            <a:t>Австралія, Канада, США, Австрія, Люксембург, </a:t>
          </a:r>
          <a:r>
            <a:rPr lang="uk-UA" sz="3200" b="1" kern="1200" dirty="0" err="1"/>
            <a:t>Голандія</a:t>
          </a:r>
          <a:r>
            <a:rPr lang="uk-UA" sz="3200" b="1" kern="1200" dirty="0"/>
            <a:t>, Швейцарія </a:t>
          </a:r>
          <a:endParaRPr lang="ru-RU" sz="3200" b="1" kern="1200" dirty="0"/>
        </a:p>
      </dsp:txBody>
      <dsp:txXfrm rot="-5400000">
        <a:off x="941464" y="1245501"/>
        <a:ext cx="10700959" cy="788865"/>
      </dsp:txXfrm>
    </dsp:sp>
    <dsp:sp modelId="{A33D2BEB-18C8-49DC-BF56-50AC3CED6B72}">
      <dsp:nvSpPr>
        <dsp:cNvPr id="0" name=""/>
        <dsp:cNvSpPr/>
      </dsp:nvSpPr>
      <dsp:spPr>
        <a:xfrm rot="5400000">
          <a:off x="-201742" y="2603968"/>
          <a:ext cx="1344949" cy="941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20-35%</a:t>
          </a:r>
          <a:endParaRPr lang="ru-RU" sz="1800" b="1" kern="1200" dirty="0"/>
        </a:p>
      </dsp:txBody>
      <dsp:txXfrm rot="-5400000">
        <a:off x="1" y="2872957"/>
        <a:ext cx="941464" cy="403485"/>
      </dsp:txXfrm>
    </dsp:sp>
    <dsp:sp modelId="{354AB18A-606B-467A-A473-3388E0496BBE}">
      <dsp:nvSpPr>
        <dsp:cNvPr id="0" name=""/>
        <dsp:cNvSpPr/>
      </dsp:nvSpPr>
      <dsp:spPr>
        <a:xfrm rot="5400000">
          <a:off x="5876173" y="-2532482"/>
          <a:ext cx="874217" cy="10743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1" kern="1200" dirty="0"/>
            <a:t>Бельгія, Німеччина, Італія, Чехія </a:t>
          </a:r>
          <a:endParaRPr lang="ru-RU" sz="3200" b="1" kern="1200" dirty="0"/>
        </a:p>
      </dsp:txBody>
      <dsp:txXfrm rot="-5400000">
        <a:off x="941464" y="2444903"/>
        <a:ext cx="10700959" cy="788865"/>
      </dsp:txXfrm>
    </dsp:sp>
    <dsp:sp modelId="{78670455-F647-47AB-BB17-7DE331B3F05A}">
      <dsp:nvSpPr>
        <dsp:cNvPr id="0" name=""/>
        <dsp:cNvSpPr/>
      </dsp:nvSpPr>
      <dsp:spPr>
        <a:xfrm rot="5400000">
          <a:off x="-201742" y="3803370"/>
          <a:ext cx="1344949" cy="9414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Менше 20%</a:t>
          </a:r>
          <a:endParaRPr lang="ru-RU" sz="1800" b="1" kern="1200" dirty="0"/>
        </a:p>
      </dsp:txBody>
      <dsp:txXfrm rot="-5400000">
        <a:off x="1" y="4072359"/>
        <a:ext cx="941464" cy="403485"/>
      </dsp:txXfrm>
    </dsp:sp>
    <dsp:sp modelId="{0464F00B-343E-4E29-A759-520D67AB1249}">
      <dsp:nvSpPr>
        <dsp:cNvPr id="0" name=""/>
        <dsp:cNvSpPr/>
      </dsp:nvSpPr>
      <dsp:spPr>
        <a:xfrm rot="5400000">
          <a:off x="5876173" y="-1333080"/>
          <a:ext cx="874217" cy="107436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200" b="1" kern="1200" dirty="0"/>
            <a:t>Країни південної Європи, окремі країни східної Європи, Чилі</a:t>
          </a:r>
          <a:endParaRPr lang="ru-RU" sz="3200" b="1" kern="1200" dirty="0"/>
        </a:p>
      </dsp:txBody>
      <dsp:txXfrm rot="-5400000">
        <a:off x="941464" y="3644305"/>
        <a:ext cx="10700959" cy="788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8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324000"/>
            <a:ext cx="7065000" cy="4320000"/>
          </a:xfrm>
        </p:spPr>
        <p:txBody>
          <a:bodyPr>
            <a:noAutofit/>
          </a:bodyPr>
          <a:lstStyle/>
          <a:p>
            <a:r>
              <a:rPr lang="uk-UA" sz="4000" dirty="0"/>
              <a:t>Індивідуальний освітній маршрут (освітня траєкторія) – інновація в системі </a:t>
            </a:r>
            <a:br>
              <a:rPr lang="uk-UA" sz="4000" dirty="0"/>
            </a:br>
            <a:r>
              <a:rPr lang="uk-UA" sz="4000" dirty="0"/>
              <a:t>підвищення </a:t>
            </a:r>
            <a:br>
              <a:rPr lang="uk-UA" sz="4000" dirty="0"/>
            </a:br>
            <a:r>
              <a:rPr lang="uk-UA" sz="4000" dirty="0"/>
              <a:t>кваліфікації</a:t>
            </a:r>
            <a:br>
              <a:rPr lang="uk-UA" sz="4000" dirty="0"/>
            </a:br>
            <a:br>
              <a:rPr lang="uk-UA" sz="4000" dirty="0"/>
            </a:br>
            <a:r>
              <a:rPr lang="uk-UA" sz="3200" dirty="0"/>
              <a:t>серпень 2021 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/>
              <a:t>Індивідуальний освітній маршрут - це 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/>
          </a:bodyPr>
          <a:lstStyle/>
          <a:p>
            <a:r>
              <a:rPr lang="uk-UA" sz="5400" b="1" dirty="0"/>
              <a:t>Засіб реалізації індивідуальної освітньої програми з урахуванням конкретних умов освітнього процесу у навчальному закладі, призначений для самоосвіти конкретного вчителя, спрямований на його саморозвиток.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6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/>
              <a:t>Типи індивідуального освітнього маршруту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69E54-D44B-4DB4-89D6-039D8E20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00" y="1854000"/>
            <a:ext cx="6120000" cy="3915000"/>
          </a:xfrm>
        </p:spPr>
        <p:txBody>
          <a:bodyPr>
            <a:normAutofit/>
          </a:bodyPr>
          <a:lstStyle/>
          <a:p>
            <a:r>
              <a:rPr lang="uk-UA" sz="3200" b="1" dirty="0"/>
              <a:t>Входження в професійну діяльність (для тих, хто починає працювати);</a:t>
            </a:r>
          </a:p>
          <a:p>
            <a:r>
              <a:rPr lang="uk-UA" sz="3200" b="1" dirty="0"/>
              <a:t>Професійні досягнення;</a:t>
            </a:r>
          </a:p>
          <a:p>
            <a:r>
              <a:rPr lang="uk-UA" sz="3200" b="1" dirty="0"/>
              <a:t>Проектна діяльність;</a:t>
            </a:r>
          </a:p>
          <a:p>
            <a:r>
              <a:rPr lang="uk-UA" sz="3200" b="1" dirty="0"/>
              <a:t>Дослідницько-експериментальна діяльність;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BA34A7-773F-4B5F-8831-BD7E41726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782" y="2181883"/>
            <a:ext cx="4059217" cy="268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6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План-зразок</a:t>
            </a:r>
            <a:br>
              <a:rPr lang="uk-UA" sz="4400" dirty="0"/>
            </a:br>
            <a:r>
              <a:rPr lang="uk-UA" sz="4400" dirty="0"/>
              <a:t>Індивідуальний освітній маршрут учителя</a:t>
            </a:r>
            <a:endParaRPr lang="ru-RU" sz="44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0FD032D-7ED6-4952-8D68-B2FF7858AE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1000" y="2034000"/>
          <a:ext cx="115051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550">
                  <a:extLst>
                    <a:ext uri="{9D8B030D-6E8A-4147-A177-3AD203B41FA5}">
                      <a16:colId xmlns:a16="http://schemas.microsoft.com/office/drawing/2014/main" val="3854569772"/>
                    </a:ext>
                  </a:extLst>
                </a:gridCol>
                <a:gridCol w="5752550">
                  <a:extLst>
                    <a:ext uri="{9D8B030D-6E8A-4147-A177-3AD203B41FA5}">
                      <a16:colId xmlns:a16="http://schemas.microsoft.com/office/drawing/2014/main" val="867641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Напрямок роботи (проблема)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Вивчення літератури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Самоаналіз діяльності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Умови для проходження маршруту (курси, семінари, майстер-класи, інтернет-ресурси, консультації, створення творчих груп, наставництво)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/>
                        <a:t>5. Реалізація завдань</a:t>
                      </a:r>
                    </a:p>
                    <a:p>
                      <a:r>
                        <a:rPr lang="uk-UA" sz="2800" dirty="0"/>
                        <a:t>6.</a:t>
                      </a:r>
                      <a:r>
                        <a:rPr lang="uk-UA" dirty="0"/>
                        <a:t> </a:t>
                      </a:r>
                      <a:r>
                        <a:rPr lang="uk-UA" sz="2800" dirty="0"/>
                        <a:t>Планування діяльності</a:t>
                      </a:r>
                    </a:p>
                    <a:p>
                      <a:r>
                        <a:rPr lang="uk-UA" sz="2800" dirty="0"/>
                        <a:t>7. Виконання плану</a:t>
                      </a:r>
                    </a:p>
                    <a:p>
                      <a:r>
                        <a:rPr lang="uk-UA" sz="2800" dirty="0"/>
                        <a:t>8. Узагальнення результатів</a:t>
                      </a:r>
                    </a:p>
                    <a:p>
                      <a:r>
                        <a:rPr lang="uk-UA" sz="2800" dirty="0"/>
                        <a:t>9. Звіт про результати, трансляція педагогічного досвіду</a:t>
                      </a:r>
                    </a:p>
                    <a:p>
                      <a:r>
                        <a:rPr lang="uk-UA" sz="2800" dirty="0"/>
                        <a:t>10. Атестація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805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6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Карта індивідуального освітнього </a:t>
            </a:r>
            <a:br>
              <a:rPr lang="uk-UA" sz="4400" dirty="0"/>
            </a:br>
            <a:r>
              <a:rPr lang="uk-UA" sz="4400" dirty="0"/>
              <a:t>маршруту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508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BD8CB9B-FD7F-437A-ABA7-3B02041923F0}"/>
              </a:ext>
            </a:extLst>
          </p:cNvPr>
          <p:cNvGraphicFramePr>
            <a:graphicFrameLocks noGrp="1"/>
          </p:cNvGraphicFramePr>
          <p:nvPr/>
        </p:nvGraphicFramePr>
        <p:xfrm>
          <a:off x="606000" y="1674000"/>
          <a:ext cx="11295000" cy="47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00">
                  <a:extLst>
                    <a:ext uri="{9D8B030D-6E8A-4147-A177-3AD203B41FA5}">
                      <a16:colId xmlns:a16="http://schemas.microsoft.com/office/drawing/2014/main" val="67047433"/>
                    </a:ext>
                  </a:extLst>
                </a:gridCol>
                <a:gridCol w="1882500">
                  <a:extLst>
                    <a:ext uri="{9D8B030D-6E8A-4147-A177-3AD203B41FA5}">
                      <a16:colId xmlns:a16="http://schemas.microsoft.com/office/drawing/2014/main" val="1260110381"/>
                    </a:ext>
                  </a:extLst>
                </a:gridCol>
                <a:gridCol w="1882500">
                  <a:extLst>
                    <a:ext uri="{9D8B030D-6E8A-4147-A177-3AD203B41FA5}">
                      <a16:colId xmlns:a16="http://schemas.microsoft.com/office/drawing/2014/main" val="765854550"/>
                    </a:ext>
                  </a:extLst>
                </a:gridCol>
                <a:gridCol w="1882500">
                  <a:extLst>
                    <a:ext uri="{9D8B030D-6E8A-4147-A177-3AD203B41FA5}">
                      <a16:colId xmlns:a16="http://schemas.microsoft.com/office/drawing/2014/main" val="3402322521"/>
                    </a:ext>
                  </a:extLst>
                </a:gridCol>
                <a:gridCol w="1882500">
                  <a:extLst>
                    <a:ext uri="{9D8B030D-6E8A-4147-A177-3AD203B41FA5}">
                      <a16:colId xmlns:a16="http://schemas.microsoft.com/office/drawing/2014/main" val="1613173980"/>
                    </a:ext>
                  </a:extLst>
                </a:gridCol>
                <a:gridCol w="1882500">
                  <a:extLst>
                    <a:ext uri="{9D8B030D-6E8A-4147-A177-3AD203B41FA5}">
                      <a16:colId xmlns:a16="http://schemas.microsoft.com/office/drawing/2014/main" val="358252195"/>
                    </a:ext>
                  </a:extLst>
                </a:gridCol>
              </a:tblGrid>
              <a:tr h="404289"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Напрямок діяльності</a:t>
                      </a:r>
                      <a:endParaRPr lang="ru-RU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Зміст діяльності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Досягнення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Форми презентації досягнень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906601"/>
                  </a:ext>
                </a:extLst>
              </a:tr>
              <a:tr h="4315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 семестр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ІІ семестр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56324"/>
                  </a:ext>
                </a:extLst>
              </a:tr>
              <a:tr h="1086617">
                <a:tc rowSpan="3">
                  <a:txBody>
                    <a:bodyPr/>
                    <a:lstStyle/>
                    <a:p>
                      <a:r>
                        <a:rPr lang="uk-UA" dirty="0"/>
                        <a:t>Самоосвіта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Вивчення методики роботи з </a:t>
                      </a:r>
                      <a:r>
                        <a:rPr lang="uk-UA" dirty="0" err="1"/>
                        <a:t>інтерактвною</a:t>
                      </a:r>
                      <a:r>
                        <a:rPr lang="uk-UA" dirty="0"/>
                        <a:t> дошкою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Розробка уроків з використанням інтерактивної дошки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Підвищення якості навчання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79830"/>
                  </a:ext>
                </a:extLst>
              </a:tr>
              <a:tr h="8358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Вивчення літератури, досвіду колег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Вивчення інтернет ресурсів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Використання нових прийомів та методів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19618"/>
                  </a:ext>
                </a:extLst>
              </a:tr>
              <a:tr h="17416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Розробка уроку для 6 класу з застосуванням інтерактивної дошки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Участь у </a:t>
                      </a:r>
                      <a:r>
                        <a:rPr lang="uk-UA" dirty="0" err="1"/>
                        <a:t>вебінарі</a:t>
                      </a:r>
                      <a:r>
                        <a:rPr lang="uk-UA" dirty="0"/>
                        <a:t> «</a:t>
                      </a:r>
                      <a:r>
                        <a:rPr lang="uk-UA" dirty="0" err="1"/>
                        <a:t>Медіаграмот-ність</a:t>
                      </a:r>
                      <a:r>
                        <a:rPr lang="uk-UA" dirty="0"/>
                        <a:t> для освітян»</a:t>
                      </a:r>
                    </a:p>
                    <a:p>
                      <a:r>
                        <a:rPr lang="uk-UA" dirty="0"/>
                        <a:t>ГО </a:t>
                      </a:r>
                      <a:r>
                        <a:rPr lang="en-US" dirty="0"/>
                        <a:t>“Prometheus”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Сертифікат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Підвищення якості підготовки до уроку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9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7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Карта індивідуального освітнього </a:t>
            </a:r>
            <a:br>
              <a:rPr lang="uk-UA" sz="4400" dirty="0"/>
            </a:br>
            <a:r>
              <a:rPr lang="uk-UA" sz="4400" dirty="0"/>
              <a:t>маршруту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BD8CB9B-FD7F-437A-ABA7-3B02041923F0}"/>
              </a:ext>
            </a:extLst>
          </p:cNvPr>
          <p:cNvGraphicFramePr>
            <a:graphicFrameLocks noGrp="1"/>
          </p:cNvGraphicFramePr>
          <p:nvPr/>
        </p:nvGraphicFramePr>
        <p:xfrm>
          <a:off x="215400" y="1674000"/>
          <a:ext cx="11685600" cy="472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600">
                  <a:extLst>
                    <a:ext uri="{9D8B030D-6E8A-4147-A177-3AD203B41FA5}">
                      <a16:colId xmlns:a16="http://schemas.microsoft.com/office/drawing/2014/main" val="67047433"/>
                    </a:ext>
                  </a:extLst>
                </a:gridCol>
                <a:gridCol w="855000">
                  <a:extLst>
                    <a:ext uri="{9D8B030D-6E8A-4147-A177-3AD203B41FA5}">
                      <a16:colId xmlns:a16="http://schemas.microsoft.com/office/drawing/2014/main" val="1260110381"/>
                    </a:ext>
                  </a:extLst>
                </a:gridCol>
                <a:gridCol w="855000">
                  <a:extLst>
                    <a:ext uri="{9D8B030D-6E8A-4147-A177-3AD203B41FA5}">
                      <a16:colId xmlns:a16="http://schemas.microsoft.com/office/drawing/2014/main" val="80767785"/>
                    </a:ext>
                  </a:extLst>
                </a:gridCol>
                <a:gridCol w="855000">
                  <a:extLst>
                    <a:ext uri="{9D8B030D-6E8A-4147-A177-3AD203B41FA5}">
                      <a16:colId xmlns:a16="http://schemas.microsoft.com/office/drawing/2014/main" val="765854550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01501902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40232252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34964744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1317398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9512598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58252195"/>
                    </a:ext>
                  </a:extLst>
                </a:gridCol>
                <a:gridCol w="630000">
                  <a:extLst>
                    <a:ext uri="{9D8B030D-6E8A-4147-A177-3AD203B41FA5}">
                      <a16:colId xmlns:a16="http://schemas.microsoft.com/office/drawing/2014/main" val="3287707079"/>
                    </a:ext>
                  </a:extLst>
                </a:gridCol>
              </a:tblGrid>
              <a:tr h="439975">
                <a:tc rowSpan="2">
                  <a:txBody>
                    <a:bodyPr/>
                    <a:lstStyle/>
                    <a:p>
                      <a:r>
                        <a:rPr lang="uk-UA" sz="1800" dirty="0"/>
                        <a:t>Напрямок діяльності</a:t>
                      </a:r>
                      <a:endParaRPr lang="ru-RU" sz="18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uk-UA" dirty="0"/>
                        <a:t>Зміст діяльності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uk-UA" dirty="0"/>
                        <a:t>Результат</a:t>
                      </a:r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uk-UA" dirty="0"/>
                        <a:t>Досягнення</a:t>
                      </a:r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uk-UA" dirty="0"/>
                        <a:t>Форми презентації досягнень</a:t>
                      </a:r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906601"/>
                  </a:ext>
                </a:extLst>
              </a:tr>
              <a:tr h="5760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/>
                        <a:t>І семестр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/>
                        <a:t>ІІ семестр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56324"/>
                  </a:ext>
                </a:extLst>
              </a:tr>
              <a:tr h="684037">
                <a:tc>
                  <a:txBody>
                    <a:bodyPr/>
                    <a:lstStyle/>
                    <a:p>
                      <a:r>
                        <a:rPr lang="uk-UA" dirty="0"/>
                        <a:t> Курси підвищення кваліфікації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879830"/>
                  </a:ext>
                </a:extLst>
              </a:tr>
              <a:tr h="650035">
                <a:tc>
                  <a:txBody>
                    <a:bodyPr/>
                    <a:lstStyle/>
                    <a:p>
                      <a:r>
                        <a:rPr lang="uk-UA" dirty="0"/>
                        <a:t>Участь у методичній роботі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678388"/>
                  </a:ext>
                </a:extLst>
              </a:tr>
              <a:tr h="600032">
                <a:tc>
                  <a:txBody>
                    <a:bodyPr/>
                    <a:lstStyle/>
                    <a:p>
                      <a:r>
                        <a:rPr lang="uk-UA" dirty="0"/>
                        <a:t>Робота в професійній спільноті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19618"/>
                  </a:ext>
                </a:extLst>
              </a:tr>
              <a:tr h="657180">
                <a:tc>
                  <a:txBody>
                    <a:bodyPr/>
                    <a:lstStyle/>
                    <a:p>
                      <a:r>
                        <a:rPr lang="uk-UA" dirty="0"/>
                        <a:t>Інноваційна діяльність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71015"/>
                  </a:ext>
                </a:extLst>
              </a:tr>
              <a:tr h="711238">
                <a:tc>
                  <a:txBody>
                    <a:bodyPr/>
                    <a:lstStyle/>
                    <a:p>
                      <a:r>
                        <a:rPr lang="uk-UA" dirty="0"/>
                        <a:t>Участь у конкурсах професійної майстерності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93862"/>
                  </a:ext>
                </a:extLst>
              </a:tr>
              <a:tr h="406422">
                <a:tc>
                  <a:txBody>
                    <a:bodyPr/>
                    <a:lstStyle/>
                    <a:p>
                      <a:r>
                        <a:rPr lang="uk-UA" dirty="0"/>
                        <a:t>Розповсюдження досвіду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10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3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/>
              <a:t>Групи країн за кількістю дорослих, які навчаються </a:t>
            </a:r>
            <a:endParaRPr lang="ru-RU" sz="5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15AE7AB-9920-4DC5-BF17-2A4FC29216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1000" y="1629000"/>
          <a:ext cx="11685100" cy="49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0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/>
              <a:t>Неперервна освіта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9950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uk-UA" sz="3600" b="1" dirty="0"/>
          </a:p>
          <a:p>
            <a:pPr marL="0" indent="0" algn="ctr">
              <a:spcBef>
                <a:spcPts val="0"/>
              </a:spcBef>
              <a:buNone/>
            </a:pPr>
            <a:endParaRPr lang="uk-UA" sz="3600" b="1" dirty="0"/>
          </a:p>
          <a:p>
            <a:pPr marL="0" indent="0" algn="ctr">
              <a:spcBef>
                <a:spcPts val="0"/>
              </a:spcBef>
              <a:buNone/>
            </a:pPr>
            <a:endParaRPr lang="uk-UA" sz="36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b="1" dirty="0"/>
              <a:t>    </a:t>
            </a:r>
          </a:p>
          <a:p>
            <a:pPr marL="0" indent="0">
              <a:buNone/>
            </a:pPr>
            <a:endParaRPr lang="uk-UA" sz="3600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778B5E-7925-42CE-97E4-05627B80722F}"/>
              </a:ext>
            </a:extLst>
          </p:cNvPr>
          <p:cNvSpPr/>
          <p:nvPr/>
        </p:nvSpPr>
        <p:spPr>
          <a:xfrm>
            <a:off x="1844675" y="1688223"/>
            <a:ext cx="261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БАЗОВА</a:t>
            </a:r>
            <a:endParaRPr lang="ru-RU" sz="28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6C27B6-FFDD-4FAF-B3B0-B1C2268B64A2}"/>
              </a:ext>
            </a:extLst>
          </p:cNvPr>
          <p:cNvSpPr/>
          <p:nvPr/>
        </p:nvSpPr>
        <p:spPr>
          <a:xfrm>
            <a:off x="7287325" y="1671380"/>
            <a:ext cx="306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ПІСЛЯДИПЛОМНА</a:t>
            </a:r>
            <a:endParaRPr lang="ru-RU" sz="28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E5B0E3-40DB-49CE-B123-2CAA86DBD8EC}"/>
              </a:ext>
            </a:extLst>
          </p:cNvPr>
          <p:cNvSpPr/>
          <p:nvPr/>
        </p:nvSpPr>
        <p:spPr>
          <a:xfrm>
            <a:off x="9606000" y="3042413"/>
            <a:ext cx="1755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Практична діяльність</a:t>
            </a:r>
            <a:endParaRPr lang="ru-RU" sz="24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AA6DCB-DC7B-4CCF-98B4-B58C00101431}"/>
              </a:ext>
            </a:extLst>
          </p:cNvPr>
          <p:cNvSpPr/>
          <p:nvPr/>
        </p:nvSpPr>
        <p:spPr>
          <a:xfrm>
            <a:off x="6005832" y="3077281"/>
            <a:ext cx="1755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Навчальна діяльність</a:t>
            </a:r>
            <a:endParaRPr lang="ru-RU" sz="24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D796C8-9175-47D8-82CA-480A715A0553}"/>
              </a:ext>
            </a:extLst>
          </p:cNvPr>
          <p:cNvSpPr/>
          <p:nvPr/>
        </p:nvSpPr>
        <p:spPr>
          <a:xfrm>
            <a:off x="6208332" y="4171472"/>
            <a:ext cx="1417668" cy="5710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Самоосвіта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7A69947-68B0-41CB-8A0D-AAD0FDCF7935}"/>
              </a:ext>
            </a:extLst>
          </p:cNvPr>
          <p:cNvSpPr/>
          <p:nvPr/>
        </p:nvSpPr>
        <p:spPr>
          <a:xfrm>
            <a:off x="6208333" y="4922333"/>
            <a:ext cx="1417666" cy="5710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Курси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4F23CE-83F8-48F2-9E1D-2BDAF38207E0}"/>
              </a:ext>
            </a:extLst>
          </p:cNvPr>
          <p:cNvSpPr/>
          <p:nvPr/>
        </p:nvSpPr>
        <p:spPr>
          <a:xfrm>
            <a:off x="6208332" y="5674400"/>
            <a:ext cx="1417665" cy="634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Міжкурсові</a:t>
            </a:r>
            <a:r>
              <a:rPr lang="uk-UA" dirty="0"/>
              <a:t> завдання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D8C6E07-0274-4EED-9315-20BA0505A689}"/>
              </a:ext>
            </a:extLst>
          </p:cNvPr>
          <p:cNvCxnSpPr>
            <a:cxnSpLocks/>
          </p:cNvCxnSpPr>
          <p:nvPr/>
        </p:nvCxnSpPr>
        <p:spPr>
          <a:xfrm>
            <a:off x="9066000" y="2585780"/>
            <a:ext cx="1567800" cy="354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4FA2B8F-F68F-4E10-8D83-AA3A938278CC}"/>
              </a:ext>
            </a:extLst>
          </p:cNvPr>
          <p:cNvCxnSpPr>
            <a:cxnSpLocks/>
          </p:cNvCxnSpPr>
          <p:nvPr/>
        </p:nvCxnSpPr>
        <p:spPr>
          <a:xfrm flipH="1">
            <a:off x="7009682" y="2602623"/>
            <a:ext cx="1606318" cy="3946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E17030E4-3576-4ABC-B3E0-8D4BFC69BE5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21000" y="2128580"/>
            <a:ext cx="276632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Види  освіти дорослих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uk-UA" sz="4500" b="1" dirty="0"/>
          </a:p>
          <a:p>
            <a:endParaRPr lang="uk-UA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 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3B3C0E-4565-442B-81C3-2F94D61EE960}"/>
              </a:ext>
            </a:extLst>
          </p:cNvPr>
          <p:cNvSpPr/>
          <p:nvPr/>
        </p:nvSpPr>
        <p:spPr>
          <a:xfrm>
            <a:off x="498275" y="1871373"/>
            <a:ext cx="3302725" cy="12201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ФОРМАЛЬНА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79ECB6-D5A8-4D09-AC8D-DF14E8FCBC1E}"/>
              </a:ext>
            </a:extLst>
          </p:cNvPr>
          <p:cNvSpPr/>
          <p:nvPr/>
        </p:nvSpPr>
        <p:spPr>
          <a:xfrm>
            <a:off x="498275" y="3378873"/>
            <a:ext cx="3302725" cy="12201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НЕФОРМАЛЬНА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2713A5-1BA1-41F5-ADAB-D628EB2CC216}"/>
              </a:ext>
            </a:extLst>
          </p:cNvPr>
          <p:cNvSpPr/>
          <p:nvPr/>
        </p:nvSpPr>
        <p:spPr>
          <a:xfrm>
            <a:off x="491195" y="4884195"/>
            <a:ext cx="3309805" cy="12201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ІНФОРМАЛЬНА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0E2F91-5932-48CB-AA53-84335692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000" y="1850459"/>
            <a:ext cx="5900581" cy="41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/>
              <a:t>Формальна освіта: </a:t>
            </a:r>
            <a:endParaRPr lang="ru-RU" sz="7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Регламентується з боку держави;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Відбувається у спеціальних освітніх установах;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Включає звичайну систему професійної освіти, курси перепідготовки та підвищення кваліфікації;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Завершується отриманням загальновизнаного диплому або свідоцтва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471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/>
              <a:t>Неформальна освіта: </a:t>
            </a:r>
            <a:endParaRPr lang="ru-RU" sz="7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4000" b="1" dirty="0" err="1"/>
              <a:t>Пов</a:t>
            </a:r>
            <a:r>
              <a:rPr lang="en-US" sz="4000" b="1" dirty="0"/>
              <a:t>’</a:t>
            </a:r>
            <a:r>
              <a:rPr lang="uk-UA" sz="4000" b="1" dirty="0" err="1"/>
              <a:t>язана</a:t>
            </a:r>
            <a:r>
              <a:rPr lang="uk-UA" sz="4000" b="1" dirty="0"/>
              <a:t> зі сферою захоплень, творчістю;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Відбувається за програмами, які не визнаються національними системами;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Відбувається у будь-якому місці (клуби, гуртки, семінари, лекторії);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Не </a:t>
            </a:r>
            <a:r>
              <a:rPr lang="uk-UA" sz="4000" b="1" dirty="0" err="1"/>
              <a:t>обов</a:t>
            </a:r>
            <a:r>
              <a:rPr lang="en-US" sz="4000" b="1" dirty="0"/>
              <a:t>’</a:t>
            </a:r>
            <a:r>
              <a:rPr lang="uk-UA" sz="4000" b="1" dirty="0" err="1"/>
              <a:t>язково</a:t>
            </a:r>
            <a:r>
              <a:rPr lang="uk-UA" sz="4000" b="1" dirty="0"/>
              <a:t> закінчується отриманням диплому;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979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324000"/>
            <a:ext cx="7065000" cy="4320000"/>
          </a:xfrm>
        </p:spPr>
        <p:txBody>
          <a:bodyPr>
            <a:noAutofit/>
          </a:bodyPr>
          <a:lstStyle/>
          <a:p>
            <a:pPr algn="l"/>
            <a:r>
              <a:rPr lang="uk-UA" sz="3200" dirty="0"/>
              <a:t>…Освіченою людиною вважається та, яка навчилася вчитися, навчилася змінюватися, яка ясно розуміє, що жодне знання ненадійне, що </a:t>
            </a:r>
            <a:br>
              <a:rPr lang="uk-UA" sz="3200" dirty="0"/>
            </a:br>
            <a:r>
              <a:rPr lang="uk-UA" sz="3200" dirty="0"/>
              <a:t>тільки процес пошуку знань дає </a:t>
            </a:r>
            <a:br>
              <a:rPr lang="uk-UA" sz="3200" dirty="0"/>
            </a:br>
            <a:r>
              <a:rPr lang="uk-UA" sz="3200" dirty="0"/>
              <a:t>основу для надійності.</a:t>
            </a:r>
            <a:br>
              <a:rPr lang="uk-UA" sz="3200" dirty="0"/>
            </a:br>
            <a:r>
              <a:rPr lang="uk-UA" sz="3200" dirty="0"/>
              <a:t>К. Роджерс</a:t>
            </a:r>
            <a:br>
              <a:rPr lang="uk-UA" sz="3200" dirty="0"/>
            </a:br>
            <a:br>
              <a:rPr lang="uk-UA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80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err="1"/>
              <a:t>Інформальна</a:t>
            </a:r>
            <a:r>
              <a:rPr lang="uk-UA" sz="7200" dirty="0"/>
              <a:t> освіта: </a:t>
            </a:r>
            <a:endParaRPr lang="ru-RU" sz="7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Освіта в процесі спілкування, читання, осмислення досвіду;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Відбувається за межами стандартного освітнього середовища;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Реалізується за рахунок власної активності;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/>
              <a:t>Людина перетворює освітні потенціали суспільства в дієві чинники свого розвитку (відвідання бібліотек, театрів, музеїв)</a:t>
            </a:r>
          </a:p>
        </p:txBody>
      </p:sp>
    </p:spTree>
    <p:extLst>
      <p:ext uri="{BB962C8B-B14F-4D97-AF65-F5344CB8AC3E}">
        <p14:creationId xmlns:p14="http://schemas.microsoft.com/office/powerpoint/2010/main" val="33999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Сходинки до професіоналізму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uk-UA" sz="4500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076F60-54E6-40CC-A965-BDA92A76D95E}"/>
              </a:ext>
            </a:extLst>
          </p:cNvPr>
          <p:cNvSpPr/>
          <p:nvPr/>
        </p:nvSpPr>
        <p:spPr>
          <a:xfrm>
            <a:off x="879842" y="5324153"/>
            <a:ext cx="2115000" cy="7824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Не знаю, </a:t>
            </a:r>
          </a:p>
          <a:p>
            <a:pPr algn="ctr"/>
            <a:r>
              <a:rPr lang="uk-UA" b="1" dirty="0"/>
              <a:t>не використовую</a:t>
            </a:r>
            <a:endParaRPr lang="ru-RU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C326A9-5D1D-448C-9A3B-6C300B763AB5}"/>
              </a:ext>
            </a:extLst>
          </p:cNvPr>
          <p:cNvSpPr/>
          <p:nvPr/>
        </p:nvSpPr>
        <p:spPr>
          <a:xfrm>
            <a:off x="2994842" y="4523004"/>
            <a:ext cx="2115000" cy="7824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Знаю,</a:t>
            </a:r>
          </a:p>
          <a:p>
            <a:pPr algn="ctr"/>
            <a:r>
              <a:rPr lang="uk-UA" b="1" dirty="0"/>
              <a:t>не використовую</a:t>
            </a:r>
            <a:endParaRPr lang="ru-RU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C98D3AE-6280-492D-A533-E9E78D5F56E8}"/>
              </a:ext>
            </a:extLst>
          </p:cNvPr>
          <p:cNvSpPr/>
          <p:nvPr/>
        </p:nvSpPr>
        <p:spPr>
          <a:xfrm>
            <a:off x="5106000" y="3721855"/>
            <a:ext cx="2115000" cy="7824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Прагну опанувати</a:t>
            </a:r>
            <a:endParaRPr lang="ru-RU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BBE990E-D28E-4EC0-9B10-F94FF419D712}"/>
              </a:ext>
            </a:extLst>
          </p:cNvPr>
          <p:cNvSpPr/>
          <p:nvPr/>
        </p:nvSpPr>
        <p:spPr>
          <a:xfrm>
            <a:off x="7221000" y="2939433"/>
            <a:ext cx="2115000" cy="7824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Знаю,</a:t>
            </a:r>
          </a:p>
          <a:p>
            <a:pPr algn="ctr"/>
            <a:r>
              <a:rPr lang="uk-UA" b="1" dirty="0"/>
              <a:t>використовую</a:t>
            </a:r>
            <a:endParaRPr lang="ru-RU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ACFAE43-079F-4C62-8A2F-F0C97D8D27EE}"/>
              </a:ext>
            </a:extLst>
          </p:cNvPr>
          <p:cNvSpPr/>
          <p:nvPr/>
        </p:nvSpPr>
        <p:spPr>
          <a:xfrm>
            <a:off x="9336000" y="2034000"/>
            <a:ext cx="2115000" cy="9174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Знаю, використовую,</a:t>
            </a:r>
          </a:p>
          <a:p>
            <a:pPr algn="ctr"/>
            <a:r>
              <a:rPr lang="uk-UA" b="1" dirty="0"/>
              <a:t>ділюся досвідом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02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/>
              <a:t>Дякую за увагу! </a:t>
            </a:r>
            <a:endParaRPr lang="ru-RU" sz="54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1BC2BF0-9F7D-4217-97EC-F8BB38FB3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                                                         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77CEDC-5412-4A06-9537-6F09BCA2C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1805981"/>
            <a:ext cx="6387000" cy="47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Нормативно-правова база професійної діяльності учителя: 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Конституція України;</a:t>
            </a:r>
          </a:p>
          <a:p>
            <a:r>
              <a:rPr lang="uk-UA" b="1" dirty="0"/>
              <a:t>Закон України «Про освіту»;</a:t>
            </a:r>
          </a:p>
          <a:p>
            <a:r>
              <a:rPr lang="uk-UA" b="1" dirty="0"/>
              <a:t>Закон України «Про повну загальну середню освіту»;</a:t>
            </a:r>
          </a:p>
          <a:p>
            <a:r>
              <a:rPr lang="uk-UA" b="1" dirty="0"/>
              <a:t>Концепція реалізації державної політики у сфері реформування загальної середньої освіти «Нова українська школа» на період до 2029 р.</a:t>
            </a:r>
          </a:p>
          <a:p>
            <a:r>
              <a:rPr lang="uk-UA" b="1" dirty="0"/>
              <a:t>Державні стандарти повної загальної середньої освіти;</a:t>
            </a:r>
          </a:p>
          <a:p>
            <a:r>
              <a:rPr lang="uk-UA" b="1" dirty="0"/>
              <a:t>Професійний стандарт за професією «Вчитель закладу загальної середньої освіти»;</a:t>
            </a:r>
          </a:p>
          <a:p>
            <a:r>
              <a:rPr lang="uk-UA" b="1" dirty="0"/>
              <a:t>Освітня програма закладу освіти;</a:t>
            </a:r>
          </a:p>
          <a:p>
            <a:r>
              <a:rPr lang="uk-UA" b="1" dirty="0"/>
              <a:t>Загальні критерії оцінювання результатів навчання.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1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Середньостатистичний український учитель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Стать – жінка</a:t>
            </a:r>
          </a:p>
          <a:p>
            <a:r>
              <a:rPr lang="uk-UA" b="1" dirty="0"/>
              <a:t>Вік – 40 років</a:t>
            </a:r>
          </a:p>
          <a:p>
            <a:r>
              <a:rPr lang="uk-UA" b="1" dirty="0"/>
              <a:t>Стиль – діловий</a:t>
            </a:r>
          </a:p>
          <a:p>
            <a:r>
              <a:rPr lang="uk-UA" b="1" dirty="0"/>
              <a:t>Аксесуари – окуляри, обручки, годинники</a:t>
            </a:r>
          </a:p>
          <a:p>
            <a:r>
              <a:rPr lang="uk-UA" b="1" dirty="0"/>
              <a:t>Стаж роботи – 20 років</a:t>
            </a:r>
          </a:p>
          <a:p>
            <a:r>
              <a:rPr lang="uk-UA" b="1" dirty="0"/>
              <a:t>Характер – дружелюбний, відповідальний, тактовний, охайний, працелюбний</a:t>
            </a:r>
          </a:p>
          <a:p>
            <a:r>
              <a:rPr lang="uk-UA" b="1" dirty="0"/>
              <a:t>Творча педагогічна діяльність – участь у шкільному та міському методичному об</a:t>
            </a:r>
            <a:r>
              <a:rPr lang="en-US" b="1" dirty="0"/>
              <a:t>’</a:t>
            </a:r>
            <a:r>
              <a:rPr lang="uk-UA" b="1" dirty="0"/>
              <a:t>єднанні</a:t>
            </a:r>
          </a:p>
          <a:p>
            <a:r>
              <a:rPr lang="uk-UA" b="1" dirty="0"/>
              <a:t>Підвищення кваліфікації - ВАБО</a:t>
            </a:r>
            <a:endParaRPr lang="en-US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8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Середньостатистичний український учитель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/>
          </a:bodyPr>
          <a:lstStyle/>
          <a:p>
            <a:endParaRPr lang="uk-UA" b="1" dirty="0"/>
          </a:p>
          <a:p>
            <a:r>
              <a:rPr lang="uk-UA" b="1" dirty="0"/>
              <a:t>Відповідальні – 54%</a:t>
            </a:r>
          </a:p>
          <a:p>
            <a:r>
              <a:rPr lang="uk-UA" b="1" dirty="0"/>
              <a:t>Тактовні – 49%</a:t>
            </a:r>
          </a:p>
          <a:p>
            <a:r>
              <a:rPr lang="uk-UA" b="1" dirty="0"/>
              <a:t>Працьовиті – 37%</a:t>
            </a:r>
          </a:p>
          <a:p>
            <a:r>
              <a:rPr lang="uk-UA" b="1" dirty="0"/>
              <a:t>Впевнений в собі – 24%</a:t>
            </a:r>
          </a:p>
          <a:p>
            <a:r>
              <a:rPr lang="uk-UA" b="1" dirty="0"/>
              <a:t>Самокритичний – 8%</a:t>
            </a:r>
          </a:p>
          <a:p>
            <a:r>
              <a:rPr lang="uk-UA" b="1" dirty="0"/>
              <a:t>З почуттям власної гідності – 7%</a:t>
            </a:r>
          </a:p>
          <a:p>
            <a:r>
              <a:rPr lang="uk-UA" b="1" dirty="0"/>
              <a:t>Нетактовний – 5%</a:t>
            </a:r>
          </a:p>
          <a:p>
            <a:r>
              <a:rPr lang="uk-UA" b="1" dirty="0"/>
              <a:t>Самозакоханий – 6%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3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Ідеальний педагог мусить володіти якостями: 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uk-UA" b="1" dirty="0"/>
              <a:t>Знання педагогічної теорії, володіння педагогічною майстерністю;</a:t>
            </a:r>
          </a:p>
          <a:p>
            <a:pPr>
              <a:spcAft>
                <a:spcPts val="600"/>
              </a:spcAft>
            </a:pPr>
            <a:r>
              <a:rPr lang="uk-UA" b="1" dirty="0"/>
              <a:t>Володіння технологіями навчання та виховання, знання психології;</a:t>
            </a:r>
          </a:p>
          <a:p>
            <a:pPr>
              <a:spcAft>
                <a:spcPts val="600"/>
              </a:spcAft>
            </a:pPr>
            <a:r>
              <a:rPr lang="uk-UA" b="1" dirty="0"/>
              <a:t>Уміння раціонально організувати працю, любов до справи, до учнів;</a:t>
            </a:r>
          </a:p>
          <a:p>
            <a:pPr>
              <a:spcAft>
                <a:spcPts val="600"/>
              </a:spcAft>
            </a:pPr>
            <a:r>
              <a:rPr lang="uk-UA" b="1" dirty="0"/>
              <a:t>Загальна ерудиція, оптимізм, терплячість, витримка, винахідливість;</a:t>
            </a:r>
          </a:p>
          <a:p>
            <a:pPr>
              <a:spcAft>
                <a:spcPts val="600"/>
              </a:spcAft>
            </a:pPr>
            <a:r>
              <a:rPr lang="uk-UA" b="1" dirty="0"/>
              <a:t>Душевна щедрість, емоційна врівноваженість, розуміння дітей;</a:t>
            </a:r>
          </a:p>
          <a:p>
            <a:pPr>
              <a:spcAft>
                <a:spcPts val="600"/>
              </a:spcAft>
            </a:pPr>
            <a:r>
              <a:rPr lang="uk-UA" b="1" dirty="0"/>
              <a:t>Переконливість мови;</a:t>
            </a:r>
          </a:p>
          <a:p>
            <a:pPr>
              <a:spcAft>
                <a:spcPts val="600"/>
              </a:spcAft>
            </a:pPr>
            <a:r>
              <a:rPr lang="uk-UA" b="1" dirty="0"/>
              <a:t>Вимогливість, тактовність, самовладання, справедливість, уміння слухати</a:t>
            </a:r>
          </a:p>
          <a:p>
            <a:endParaRPr lang="uk-UA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1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Ідеальний педагог мусить володіти якостями:  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endParaRPr lang="uk-UA" sz="4500" b="1" dirty="0"/>
          </a:p>
          <a:p>
            <a:pPr>
              <a:spcAft>
                <a:spcPts val="600"/>
              </a:spcAft>
            </a:pPr>
            <a:r>
              <a:rPr lang="uk-UA" sz="4500" b="1" dirty="0"/>
              <a:t>Уміння визначати мету і досягати її, розподіляти час;</a:t>
            </a:r>
          </a:p>
          <a:p>
            <a:pPr>
              <a:spcAft>
                <a:spcPts val="600"/>
              </a:spcAft>
            </a:pPr>
            <a:r>
              <a:rPr lang="uk-UA" sz="4500" b="1" dirty="0"/>
              <a:t>Систематично підвищувати кваліфікацію;</a:t>
            </a:r>
          </a:p>
          <a:p>
            <a:pPr>
              <a:spcAft>
                <a:spcPts val="600"/>
              </a:spcAft>
            </a:pPr>
            <a:r>
              <a:rPr lang="uk-UA" sz="4500" b="1" dirty="0"/>
              <a:t>Підвищувати продуктивність праці, здібності до творчості;</a:t>
            </a:r>
          </a:p>
          <a:p>
            <a:pPr>
              <a:spcAft>
                <a:spcPts val="600"/>
              </a:spcAft>
            </a:pPr>
            <a:r>
              <a:rPr lang="uk-UA" sz="4500" b="1" dirty="0"/>
              <a:t>Розвивати уміння працювати в колективі, наполегливість, дисциплінованість, відповідальність, освіченість;</a:t>
            </a:r>
          </a:p>
          <a:p>
            <a:pPr>
              <a:spcAft>
                <a:spcPts val="600"/>
              </a:spcAft>
            </a:pPr>
            <a:r>
              <a:rPr lang="uk-UA" sz="4500" b="1" dirty="0"/>
              <a:t>Брати активну участь у громадському житті, поважати закони держави;</a:t>
            </a:r>
          </a:p>
          <a:p>
            <a:pPr>
              <a:spcAft>
                <a:spcPts val="600"/>
              </a:spcAft>
            </a:pPr>
            <a:r>
              <a:rPr lang="uk-UA" sz="4500" b="1" dirty="0"/>
              <a:t>Бути патріотом, готовим до захисту України;</a:t>
            </a:r>
          </a:p>
          <a:p>
            <a:pPr>
              <a:spcAft>
                <a:spcPts val="600"/>
              </a:spcAft>
            </a:pPr>
            <a:r>
              <a:rPr lang="uk-UA" sz="4500" b="1" dirty="0"/>
              <a:t>Уміти критично ставитися до своїх дій;</a:t>
            </a:r>
          </a:p>
          <a:p>
            <a:endParaRPr lang="uk-UA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5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Сфери застосування вчителями професійного стандарту:  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4000"/>
            <a:ext cx="11820600" cy="4725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uk-UA" sz="4500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1E10C2F-EF2D-4026-B661-B912F9D0C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338455"/>
              </p:ext>
            </p:extLst>
          </p:nvPr>
        </p:nvGraphicFramePr>
        <p:xfrm>
          <a:off x="1236000" y="12371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4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err="1"/>
              <a:t>Самооцінювання</a:t>
            </a:r>
            <a:r>
              <a:rPr lang="uk-UA" sz="3600" dirty="0"/>
              <a:t> – визначення відповідності власних </a:t>
            </a:r>
            <a:br>
              <a:rPr lang="uk-UA" sz="3600" dirty="0"/>
            </a:br>
            <a:r>
              <a:rPr lang="uk-UA" sz="3600" dirty="0"/>
              <a:t>професійних </a:t>
            </a:r>
            <a:r>
              <a:rPr lang="uk-UA" sz="3600" dirty="0" err="1"/>
              <a:t>компетентностей</a:t>
            </a:r>
            <a:r>
              <a:rPr lang="uk-UA" sz="3600" dirty="0"/>
              <a:t> чинним вимогам 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583999"/>
            <a:ext cx="11820600" cy="50200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uk-UA" sz="4500" b="1" dirty="0"/>
          </a:p>
          <a:p>
            <a:endParaRPr lang="uk-UA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4F8CF9-B699-4A58-89CC-78E9463CADAA}"/>
              </a:ext>
            </a:extLst>
          </p:cNvPr>
          <p:cNvSpPr/>
          <p:nvPr/>
        </p:nvSpPr>
        <p:spPr>
          <a:xfrm>
            <a:off x="4423800" y="1587514"/>
            <a:ext cx="32850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Професійні компетентності вчителя ЗЗСО</a:t>
            </a:r>
            <a:endParaRPr lang="ru-RU" sz="2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25D2C6-2F1F-4965-8D04-BD60EEA9A85F}"/>
              </a:ext>
            </a:extLst>
          </p:cNvPr>
          <p:cNvSpPr/>
          <p:nvPr/>
        </p:nvSpPr>
        <p:spPr>
          <a:xfrm>
            <a:off x="2079086" y="2501400"/>
            <a:ext cx="2340000" cy="63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Інформаційна</a:t>
            </a:r>
            <a:endParaRPr lang="ru-RU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A2C00A-3C92-4795-8D38-9FD0725F48A3}"/>
              </a:ext>
            </a:extLst>
          </p:cNvPr>
          <p:cNvSpPr/>
          <p:nvPr/>
        </p:nvSpPr>
        <p:spPr>
          <a:xfrm>
            <a:off x="2056955" y="3429000"/>
            <a:ext cx="2340000" cy="63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Продуктивна</a:t>
            </a:r>
            <a:endParaRPr lang="ru-RU" sz="24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B66C60-53F9-4130-B434-2FBAF0B3DD39}"/>
              </a:ext>
            </a:extLst>
          </p:cNvPr>
          <p:cNvSpPr/>
          <p:nvPr/>
        </p:nvSpPr>
        <p:spPr>
          <a:xfrm>
            <a:off x="7708800" y="3405892"/>
            <a:ext cx="2340000" cy="63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Соціальна</a:t>
            </a:r>
            <a:endParaRPr lang="ru-RU" sz="24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0F8A5B-EAB8-408F-9AE1-9F2EDE30DAAE}"/>
              </a:ext>
            </a:extLst>
          </p:cNvPr>
          <p:cNvSpPr/>
          <p:nvPr/>
        </p:nvSpPr>
        <p:spPr>
          <a:xfrm>
            <a:off x="7708800" y="2501400"/>
            <a:ext cx="2340000" cy="63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Полікультурна</a:t>
            </a:r>
            <a:endParaRPr lang="ru-RU" sz="24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B1712D-49D4-4BAB-A454-F9BE7054B2B8}"/>
              </a:ext>
            </a:extLst>
          </p:cNvPr>
          <p:cNvSpPr/>
          <p:nvPr/>
        </p:nvSpPr>
        <p:spPr>
          <a:xfrm>
            <a:off x="7720080" y="5897012"/>
            <a:ext cx="2340000" cy="63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Особисті якості</a:t>
            </a:r>
            <a:endParaRPr lang="ru-RU" sz="24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722A1A-3CE2-4F6A-85EC-7C2BA2D2BE30}"/>
              </a:ext>
            </a:extLst>
          </p:cNvPr>
          <p:cNvSpPr/>
          <p:nvPr/>
        </p:nvSpPr>
        <p:spPr>
          <a:xfrm>
            <a:off x="7720080" y="5037311"/>
            <a:ext cx="2340000" cy="63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Математична</a:t>
            </a:r>
            <a:endParaRPr lang="ru-RU" sz="24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4FDC5D-9505-41A6-AEC9-025A2EF3BC7F}"/>
              </a:ext>
            </a:extLst>
          </p:cNvPr>
          <p:cNvSpPr/>
          <p:nvPr/>
        </p:nvSpPr>
        <p:spPr>
          <a:xfrm>
            <a:off x="7708800" y="4230300"/>
            <a:ext cx="2340000" cy="63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Психологічна</a:t>
            </a:r>
            <a:endParaRPr lang="ru-RU" sz="24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83DC25-A8D3-437A-A631-AC298BB06A2C}"/>
              </a:ext>
            </a:extLst>
          </p:cNvPr>
          <p:cNvSpPr/>
          <p:nvPr/>
        </p:nvSpPr>
        <p:spPr>
          <a:xfrm>
            <a:off x="2083046" y="5974033"/>
            <a:ext cx="2340000" cy="63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Комунікативна</a:t>
            </a:r>
            <a:endParaRPr lang="ru-RU" sz="24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9C965B-692F-42CF-A5EA-24E5C9C994AF}"/>
              </a:ext>
            </a:extLst>
          </p:cNvPr>
          <p:cNvSpPr/>
          <p:nvPr/>
        </p:nvSpPr>
        <p:spPr>
          <a:xfrm>
            <a:off x="2079086" y="5079802"/>
            <a:ext cx="2340000" cy="63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Моральна</a:t>
            </a:r>
            <a:endParaRPr lang="ru-RU" sz="24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4D01F2-2DE0-41C2-82A4-6CDA9CB49BD6}"/>
              </a:ext>
            </a:extLst>
          </p:cNvPr>
          <p:cNvSpPr/>
          <p:nvPr/>
        </p:nvSpPr>
        <p:spPr>
          <a:xfrm>
            <a:off x="2056955" y="4230969"/>
            <a:ext cx="2340000" cy="63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Предметна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089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868</Words>
  <Application>Microsoft Office PowerPoint</Application>
  <PresentationFormat>Широкоэкранный</PresentationFormat>
  <Paragraphs>191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Тема Office</vt:lpstr>
      <vt:lpstr>Індивідуальний освітній маршрут (освітня траєкторія) – інновація в системі  підвищення  кваліфікації  серпень 2021 р.</vt:lpstr>
      <vt:lpstr>…Освіченою людиною вважається та, яка навчилася вчитися, навчилася змінюватися, яка ясно розуміє, що жодне знання ненадійне, що  тільки процес пошуку знань дає  основу для надійності. К. Роджерс  </vt:lpstr>
      <vt:lpstr>Нормативно-правова база професійної діяльності учителя: </vt:lpstr>
      <vt:lpstr>Середньостатистичний український учитель</vt:lpstr>
      <vt:lpstr>Середньостатистичний український учитель</vt:lpstr>
      <vt:lpstr>Ідеальний педагог мусить володіти якостями: </vt:lpstr>
      <vt:lpstr>Ідеальний педагог мусить володіти якостями:  </vt:lpstr>
      <vt:lpstr>Сфери застосування вчителями професійного стандарту:  </vt:lpstr>
      <vt:lpstr>Самооцінювання – визначення відповідності власних  професійних компетентностей чинним вимогам  </vt:lpstr>
      <vt:lpstr>Індивідуальний освітній маршрут - це </vt:lpstr>
      <vt:lpstr>Типи індивідуального освітнього маршруту</vt:lpstr>
      <vt:lpstr>План-зразок Індивідуальний освітній маршрут учителя</vt:lpstr>
      <vt:lpstr>Карта індивідуального освітнього  маршруту</vt:lpstr>
      <vt:lpstr>Карта індивідуального освітнього  маршруту</vt:lpstr>
      <vt:lpstr>Групи країн за кількістю дорослих, які навчаються </vt:lpstr>
      <vt:lpstr>Неперервна освіта</vt:lpstr>
      <vt:lpstr>Види  освіти дорослих</vt:lpstr>
      <vt:lpstr>Формальна освіта: </vt:lpstr>
      <vt:lpstr>Неформальна освіта: </vt:lpstr>
      <vt:lpstr>Інформальна освіта: </vt:lpstr>
      <vt:lpstr>Сходинки до професіоналізму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36</cp:revision>
  <dcterms:created xsi:type="dcterms:W3CDTF">2020-07-05T17:04:43Z</dcterms:created>
  <dcterms:modified xsi:type="dcterms:W3CDTF">2021-08-18T09:07:48Z</dcterms:modified>
</cp:coreProperties>
</file>